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efda613c9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0efda613c9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efda613c9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0efda613c9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0efda613c9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20efda613c9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500e1305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500e1305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24500e1305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500e1305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500e1305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4500e1305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500e1305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500e13054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4500e13054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7fe9bd35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7fe9bd35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247fe9bd359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500e1305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500e1305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24500e1305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efda613c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efda613c9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20efda613c9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0efda613c9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20efda613c9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343f82b61_3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22343f82b61_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343f82b61_3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2343f82b61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343f82b61_3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2343f82b61_3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343f82b61_3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2343f82b61_3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343f82b61_3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2343f82b61_3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7e41e991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7e41e991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47e41e991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47e41e991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47e41e991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247e41e991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7e41e991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7e41e991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247e41e991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efda613c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efda613c9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20efda613c9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7fe9bd359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7fe9bd359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47fe9bd359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7e41e991a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47e41e991a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247e41e991a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2343f82b61_3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2343f82b61_3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2343f82b61_3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22343f82b61_3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2343f82b61_3_2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22343f82b61_3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2343f82b61_3_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22343f82b61_3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343f82b61_3_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22343f82b61_3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343f82b61_3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22343f82b61_3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343f82b61_3_3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22343f82b61_3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7e41e991a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7e41e991a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247e41e991a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efda613c9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efda613c9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0efda613c9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47e41e991a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47e41e991a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247e41e991a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47e41e991a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47e41e991a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247e41e991a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7fe9bd35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7fe9bd359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247fe9bd359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47e41e991a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47e41e991a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247e41e991a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2343f82b61_3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22343f82b61_3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2343f82b61_3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22343f82b61_3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2343f82b61_3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22343f82b61_3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343f82b61_3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22343f82b61_3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2343f82b61_3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2343f82b61_3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2343f82b61_3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22343f82b61_3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685df4e98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685df4e98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2685df4e98_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2343f82b61_3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22343f82b61_3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47e41e991a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47e41e991a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247e41e991a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47e41e991a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47e41e991a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247e41e991a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47e41e991a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47e41e991a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g247e41e991a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47fe9bd35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47fe9bd359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247fe9bd359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47e41e991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47e41e991a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247e41e991a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2343f82b61_3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22343f82b61_3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2343f82b61_3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22343f82b61_3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2513ecf545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2513ecf545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g22513ecf545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2343f82b61_3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2343f82b61_3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g22343f82b61_3_4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efda613c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efda613c9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20efda613c9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2343f82b61_3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2343f82b61_3_6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g22343f82b61_3_6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47e41e991a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47e41e991a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247e41e991a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efda613c9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0efda613c9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20efda613c9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0efda613c9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0efda613c9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20efda613c9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343f82b61_3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343f82b61_3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22343f82b61_3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_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914400" y="762000"/>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828800" y="25146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A picture containing photo, table, person, monitor&#10;&#10;Description automatically generated" id="20" name="Google Shape;20;p2"/>
          <p:cNvPicPr preferRelativeResize="0"/>
          <p:nvPr/>
        </p:nvPicPr>
        <p:blipFill rotWithShape="1">
          <a:blip r:embed="rId2">
            <a:alphaModFix/>
          </a:blip>
          <a:srcRect b="0" l="0" r="71976" t="90286"/>
          <a:stretch/>
        </p:blipFill>
        <p:spPr>
          <a:xfrm>
            <a:off x="0" y="6373302"/>
            <a:ext cx="2514600" cy="49030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1"/>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59" name="Google Shape;59;p11"/>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0" name="Google Shape;60;p11"/>
          <p:cNvSpPr txBox="1"/>
          <p:nvPr/>
        </p:nvSpPr>
        <p:spPr>
          <a:xfrm>
            <a:off x="11435142" y="6492875"/>
            <a:ext cx="680658"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1400">
                <a:solidFill>
                  <a:schemeClr val="dk1"/>
                </a:solidFill>
                <a:latin typeface="Cambria"/>
                <a:ea typeface="Cambria"/>
                <a:cs typeface="Cambria"/>
                <a:sym typeface="Cambria"/>
              </a:rPr>
              <a:t>‹#›</a:t>
            </a:fld>
            <a:endParaRPr b="1" sz="1400">
              <a:solidFill>
                <a:schemeClr val="dk1"/>
              </a:solidFill>
              <a:latin typeface="Cambria"/>
              <a:ea typeface="Cambria"/>
              <a:cs typeface="Cambria"/>
              <a:sym typeface="Cambr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4" name="Google Shape;64;p1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2"/>
          <p:cNvSpPr/>
          <p:nvPr/>
        </p:nvSpPr>
        <p:spPr>
          <a:xfrm>
            <a:off x="0" y="6406010"/>
            <a:ext cx="12192000" cy="452885"/>
          </a:xfrm>
          <a:prstGeom prst="triangle">
            <a:avLst>
              <a:gd fmla="val 85448"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6" name="Google Shape;66;p12"/>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7" name="Google Shape;67;p12"/>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3"/>
          <p:cNvSpPr/>
          <p:nvPr>
            <p:ph idx="2" type="pic"/>
          </p:nvPr>
        </p:nvSpPr>
        <p:spPr>
          <a:xfrm>
            <a:off x="2389717" y="612775"/>
            <a:ext cx="7315200" cy="4114800"/>
          </a:xfrm>
          <a:prstGeom prst="rect">
            <a:avLst/>
          </a:prstGeom>
          <a:noFill/>
          <a:ln>
            <a:noFill/>
          </a:ln>
        </p:spPr>
      </p:sp>
      <p:sp>
        <p:nvSpPr>
          <p:cNvPr id="71" name="Google Shape;71;p1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2" name="Google Shape;72;p13"/>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4"/>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4"/>
          <p:cNvSpPr txBox="1"/>
          <p:nvPr>
            <p:ph idx="1" type="body"/>
          </p:nvPr>
        </p:nvSpPr>
        <p:spPr>
          <a:xfrm rot="5400000">
            <a:off x="3556000" y="-2108200"/>
            <a:ext cx="5181600" cy="11684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4"/>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5"/>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1" name="Google Shape;81;p15"/>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all_Title and Content">
  <p:cSld name="Overall_Title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304800" y="1435825"/>
            <a:ext cx="11684100" cy="4742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4" name="Google Shape;24;p3"/>
          <p:cNvPicPr preferRelativeResize="0"/>
          <p:nvPr/>
        </p:nvPicPr>
        <p:blipFill>
          <a:blip r:embed="rId2">
            <a:alphaModFix/>
          </a:blip>
          <a:stretch>
            <a:fillRect/>
          </a:stretch>
        </p:blipFill>
        <p:spPr>
          <a:xfrm>
            <a:off x="11044275" y="152325"/>
            <a:ext cx="944625" cy="944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Information Section"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963084" y="4237261"/>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8" name="Google Shape;28;p4"/>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9" name="Google Shape;29;p4"/>
          <p:cNvSpPr/>
          <p:nvPr/>
        </p:nvSpPr>
        <p:spPr>
          <a:xfrm>
            <a:off x="10134600" y="152400"/>
            <a:ext cx="1981200" cy="22860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Student Must add a professional photo to this cage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0" name="Shape 30"/>
        <p:cNvGrpSpPr/>
        <p:nvPr/>
      </p:nvGrpSpPr>
      <p:grpSpPr>
        <a:xfrm>
          <a:off x="0" y="0"/>
          <a:ext cx="0" cy="0"/>
          <a:chOff x="0" y="0"/>
          <a:chExt cx="0" cy="0"/>
        </a:xfrm>
      </p:grpSpPr>
      <p:sp>
        <p:nvSpPr>
          <p:cNvPr id="31" name="Google Shape;31;p5"/>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963084" y="4237261"/>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3" name="Google Shape;33;p5"/>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pic>
        <p:nvPicPr>
          <p:cNvPr id="34" name="Google Shape;34;p5"/>
          <p:cNvPicPr preferRelativeResize="0"/>
          <p:nvPr/>
        </p:nvPicPr>
        <p:blipFill>
          <a:blip r:embed="rId2">
            <a:alphaModFix/>
          </a:blip>
          <a:stretch>
            <a:fillRect/>
          </a:stretch>
        </p:blipFill>
        <p:spPr>
          <a:xfrm>
            <a:off x="11044275" y="152325"/>
            <a:ext cx="944625" cy="944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vidual_Title and Content" type="obj">
  <p:cSld name="OBJECT">
    <p:spTree>
      <p:nvGrpSpPr>
        <p:cNvPr id="35" name="Shape 35"/>
        <p:cNvGrpSpPr/>
        <p:nvPr/>
      </p:nvGrpSpPr>
      <p:grpSpPr>
        <a:xfrm>
          <a:off x="0" y="0"/>
          <a:ext cx="0" cy="0"/>
          <a:chOff x="0" y="0"/>
          <a:chExt cx="0" cy="0"/>
        </a:xfrm>
      </p:grpSpPr>
      <p:sp>
        <p:nvSpPr>
          <p:cNvPr id="36" name="Google Shape;36;p6"/>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 name="Google Shape;38;p6"/>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39" name="Google Shape;39;p6"/>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pic>
        <p:nvPicPr>
          <p:cNvPr id="40" name="Google Shape;40;p6"/>
          <p:cNvPicPr preferRelativeResize="0"/>
          <p:nvPr/>
        </p:nvPicPr>
        <p:blipFill>
          <a:blip r:embed="rId2">
            <a:alphaModFix/>
          </a:blip>
          <a:stretch>
            <a:fillRect/>
          </a:stretch>
        </p:blipFill>
        <p:spPr>
          <a:xfrm>
            <a:off x="11044275" y="152325"/>
            <a:ext cx="944625" cy="944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41" name="Shape 41"/>
        <p:cNvGrpSpPr/>
        <p:nvPr/>
      </p:nvGrpSpPr>
      <p:grpSpPr>
        <a:xfrm>
          <a:off x="0" y="0"/>
          <a:ext cx="0" cy="0"/>
          <a:chOff x="0" y="0"/>
          <a:chExt cx="0" cy="0"/>
        </a:xfrm>
      </p:grpSpPr>
      <p:sp>
        <p:nvSpPr>
          <p:cNvPr id="42" name="Google Shape;42;p7"/>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A picture containing photo, table, person, monitor&#10;&#10;Description automatically generated" id="44" name="Google Shape;44;p7"/>
          <p:cNvPicPr preferRelativeResize="0"/>
          <p:nvPr/>
        </p:nvPicPr>
        <p:blipFill rotWithShape="1">
          <a:blip r:embed="rId2">
            <a:alphaModFix/>
          </a:blip>
          <a:srcRect b="0" l="0" r="71976" t="90286"/>
          <a:stretch/>
        </p:blipFill>
        <p:spPr>
          <a:xfrm>
            <a:off x="0" y="6373302"/>
            <a:ext cx="2514600" cy="4903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8"/>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8" name="Google Shape;48;p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9"/>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spcBef>
                <a:spcPts val="560"/>
              </a:spcBef>
              <a:spcAft>
                <a:spcPts val="0"/>
              </a:spcAft>
              <a:buClr>
                <a:schemeClr val="dk1"/>
              </a:buClr>
              <a:buSzPts val="2800"/>
              <a:buFont typeface="Noto Sans Symbols"/>
              <a:buChar char="⮚"/>
              <a:defRPr b="0" i="0" sz="2800" u="none" cap="none" strike="noStrike">
                <a:solidFill>
                  <a:schemeClr val="dk1"/>
                </a:solidFill>
                <a:latin typeface="Cambria"/>
                <a:ea typeface="Cambria"/>
                <a:cs typeface="Cambria"/>
                <a:sym typeface="Cambria"/>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Cambria"/>
                <a:ea typeface="Cambria"/>
                <a:cs typeface="Cambria"/>
                <a:sym typeface="Cambria"/>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12" name="Google Shape;12;p1"/>
          <p:cNvSpPr txBox="1"/>
          <p:nvPr/>
        </p:nvSpPr>
        <p:spPr>
          <a:xfrm>
            <a:off x="11435150" y="6562025"/>
            <a:ext cx="680700" cy="226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i="0" lang="en-US" sz="1400" u="none" cap="none" strike="noStrike">
                <a:solidFill>
                  <a:schemeClr val="dk1"/>
                </a:solidFill>
              </a:rPr>
              <a:t>‹#›</a:t>
            </a:fld>
            <a:endParaRPr b="1" i="0" sz="1400" u="none" cap="none" strike="noStrike">
              <a:solidFill>
                <a:schemeClr val="dk1"/>
              </a:solidFill>
            </a:endParaRPr>
          </a:p>
        </p:txBody>
      </p:sp>
      <p:pic>
        <p:nvPicPr>
          <p:cNvPr descr="A picture containing photo, table, person, monitor&#10;&#10;Description automatically generated" id="13" name="Google Shape;13;p1"/>
          <p:cNvPicPr preferRelativeResize="0"/>
          <p:nvPr/>
        </p:nvPicPr>
        <p:blipFill rotWithShape="1">
          <a:blip r:embed="rId1">
            <a:alphaModFix/>
          </a:blip>
          <a:srcRect b="0" l="0" r="71976" t="90286"/>
          <a:stretch/>
        </p:blipFill>
        <p:spPr>
          <a:xfrm>
            <a:off x="0" y="6373302"/>
            <a:ext cx="2514600" cy="490308"/>
          </a:xfrm>
          <a:prstGeom prst="rect">
            <a:avLst/>
          </a:prstGeom>
          <a:noFill/>
          <a:ln>
            <a:noFill/>
          </a:ln>
        </p:spPr>
      </p:pic>
      <p:sp>
        <p:nvSpPr>
          <p:cNvPr id="14" name="Google Shape;14;p1"/>
          <p:cNvSpPr txBox="1"/>
          <p:nvPr/>
        </p:nvSpPr>
        <p:spPr>
          <a:xfrm>
            <a:off x="10362425" y="6562025"/>
            <a:ext cx="980400" cy="226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a:solidFill>
                  <a:schemeClr val="dk1"/>
                </a:solidFill>
              </a:rPr>
              <a:t>5</a:t>
            </a:r>
            <a:r>
              <a:rPr b="1" i="0" lang="en-US" u="none" cap="none" strike="noStrike">
                <a:solidFill>
                  <a:schemeClr val="dk1"/>
                </a:solidFill>
              </a:rPr>
              <a:t>/2</a:t>
            </a:r>
            <a:r>
              <a:rPr b="1" lang="en-US">
                <a:solidFill>
                  <a:schemeClr val="dk1"/>
                </a:solidFill>
              </a:rPr>
              <a:t>0</a:t>
            </a:r>
            <a:r>
              <a:rPr b="1" i="0" lang="en-US" u="none" cap="none" strike="noStrike">
                <a:solidFill>
                  <a:schemeClr val="dk1"/>
                </a:solidFill>
              </a:rPr>
              <a:t>/202</a:t>
            </a:r>
            <a:r>
              <a:rPr b="1" lang="en-US">
                <a:solidFill>
                  <a:schemeClr val="dk1"/>
                </a:solidFill>
              </a:rPr>
              <a:t>3</a:t>
            </a:r>
            <a:endParaRPr b="1">
              <a:solidFill>
                <a:schemeClr val="dk1"/>
              </a:solidFill>
            </a:endParaRPr>
          </a:p>
        </p:txBody>
      </p:sp>
      <p:cxnSp>
        <p:nvCxnSpPr>
          <p:cNvPr id="15" name="Google Shape;15;p1"/>
          <p:cNvCxnSpPr>
            <a:stCxn id="14" idx="3"/>
            <a:endCxn id="14" idx="3"/>
          </p:cNvCxnSpPr>
          <p:nvPr/>
        </p:nvCxnSpPr>
        <p:spPr>
          <a:xfrm>
            <a:off x="11342825" y="6675425"/>
            <a:ext cx="0" cy="0"/>
          </a:xfrm>
          <a:prstGeom prst="straightConnector1">
            <a:avLst/>
          </a:prstGeom>
          <a:noFill/>
          <a:ln cap="flat" cmpd="sng" w="9525">
            <a:solidFill>
              <a:schemeClr val="dk2"/>
            </a:solidFill>
            <a:prstDash val="solid"/>
            <a:round/>
            <a:headEnd len="med" w="med" type="none"/>
            <a:tailEnd len="med" w="med" type="none"/>
          </a:ln>
        </p:spPr>
      </p:cxnSp>
      <p:cxnSp>
        <p:nvCxnSpPr>
          <p:cNvPr id="16" name="Google Shape;16;p1"/>
          <p:cNvCxnSpPr/>
          <p:nvPr/>
        </p:nvCxnSpPr>
        <p:spPr>
          <a:xfrm>
            <a:off x="11408033" y="6533125"/>
            <a:ext cx="0" cy="259200"/>
          </a:xfrm>
          <a:prstGeom prst="straightConnector1">
            <a:avLst/>
          </a:prstGeom>
          <a:noFill/>
          <a:ln cap="flat" cmpd="sng" w="19050">
            <a:solidFill>
              <a:schemeClr val="dk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jp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59.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27.jpg"/><Relationship Id="rId5" Type="http://schemas.openxmlformats.org/officeDocument/2006/relationships/image" Target="../media/image30.jpg"/><Relationship Id="rId6" Type="http://schemas.openxmlformats.org/officeDocument/2006/relationships/image" Target="../media/image28.png"/><Relationship Id="rId7" Type="http://schemas.openxmlformats.org/officeDocument/2006/relationships/image" Target="../media/image8.jpg"/><Relationship Id="rId8" Type="http://schemas.openxmlformats.org/officeDocument/2006/relationships/image" Target="../media/image3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pages.di.unipi.it/ricci/e-mule-report.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9.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0.png"/><Relationship Id="rId4" Type="http://schemas.openxmlformats.org/officeDocument/2006/relationships/image" Target="../media/image5.jpg"/><Relationship Id="rId5" Type="http://schemas.openxmlformats.org/officeDocument/2006/relationships/image" Target="../media/image23.png"/><Relationship Id="rId6"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jp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docs.ipfs.tech/"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6.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4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rotWithShape="1">
          <a:blip r:embed="rId3">
            <a:alphaModFix amt="22000"/>
          </a:blip>
          <a:srcRect b="35963" l="0" r="60355" t="0"/>
          <a:stretch/>
        </p:blipFill>
        <p:spPr>
          <a:xfrm rot="5399998">
            <a:off x="-634023" y="-4417800"/>
            <a:ext cx="7208596" cy="8306249"/>
          </a:xfrm>
          <a:prstGeom prst="rect">
            <a:avLst/>
          </a:prstGeom>
          <a:noFill/>
          <a:ln>
            <a:noFill/>
          </a:ln>
        </p:spPr>
      </p:pic>
      <p:sp>
        <p:nvSpPr>
          <p:cNvPr id="87" name="Google Shape;87;p16"/>
          <p:cNvSpPr txBox="1"/>
          <p:nvPr>
            <p:ph type="ctrTitle"/>
          </p:nvPr>
        </p:nvSpPr>
        <p:spPr>
          <a:xfrm>
            <a:off x="583175" y="3367375"/>
            <a:ext cx="7854000" cy="1470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5200"/>
              <a:t>DeMedia</a:t>
            </a:r>
            <a:endParaRPr sz="5200"/>
          </a:p>
          <a:p>
            <a:pPr indent="0" lvl="0" marL="0" rtl="0" algn="l">
              <a:spcBef>
                <a:spcPts val="0"/>
              </a:spcBef>
              <a:spcAft>
                <a:spcPts val="0"/>
              </a:spcAft>
              <a:buClr>
                <a:schemeClr val="dk1"/>
              </a:buClr>
              <a:buSzPts val="1100"/>
              <a:buFont typeface="Arial"/>
              <a:buNone/>
            </a:pPr>
            <a:r>
              <a:rPr lang="en-US" sz="3600"/>
              <a:t>Decentralized Social Media Protocol</a:t>
            </a:r>
            <a:endParaRPr sz="3600"/>
          </a:p>
        </p:txBody>
      </p:sp>
      <p:sp>
        <p:nvSpPr>
          <p:cNvPr id="88" name="Google Shape;88;p16"/>
          <p:cNvSpPr txBox="1"/>
          <p:nvPr>
            <p:ph idx="1" type="subTitle"/>
          </p:nvPr>
        </p:nvSpPr>
        <p:spPr>
          <a:xfrm>
            <a:off x="583175" y="5018550"/>
            <a:ext cx="2303700" cy="555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2800">
                <a:solidFill>
                  <a:srgbClr val="595959"/>
                </a:solidFill>
                <a:latin typeface="Arial"/>
                <a:ea typeface="Arial"/>
                <a:cs typeface="Arial"/>
                <a:sym typeface="Arial"/>
              </a:rPr>
              <a:t>2023-234</a:t>
            </a:r>
            <a:endParaRPr/>
          </a:p>
        </p:txBody>
      </p:sp>
      <p:pic>
        <p:nvPicPr>
          <p:cNvPr id="89" name="Google Shape;89;p16"/>
          <p:cNvPicPr preferRelativeResize="0"/>
          <p:nvPr/>
        </p:nvPicPr>
        <p:blipFill rotWithShape="1">
          <a:blip r:embed="rId3">
            <a:alphaModFix amt="22000"/>
          </a:blip>
          <a:srcRect b="35963" l="0" r="60355" t="0"/>
          <a:stretch/>
        </p:blipFill>
        <p:spPr>
          <a:xfrm rot="-5400005">
            <a:off x="5577152" y="2880174"/>
            <a:ext cx="7208602" cy="8306249"/>
          </a:xfrm>
          <a:prstGeom prst="rect">
            <a:avLst/>
          </a:prstGeom>
          <a:noFill/>
          <a:ln>
            <a:noFill/>
          </a:ln>
        </p:spPr>
      </p:pic>
      <p:pic>
        <p:nvPicPr>
          <p:cNvPr id="90" name="Google Shape;90;p16"/>
          <p:cNvPicPr preferRelativeResize="0"/>
          <p:nvPr/>
        </p:nvPicPr>
        <p:blipFill rotWithShape="1">
          <a:blip r:embed="rId4">
            <a:alphaModFix/>
          </a:blip>
          <a:srcRect b="10150" l="10324" r="8886" t="8969"/>
          <a:stretch/>
        </p:blipFill>
        <p:spPr>
          <a:xfrm>
            <a:off x="8573750" y="483925"/>
            <a:ext cx="2642724" cy="2645750"/>
          </a:xfrm>
          <a:prstGeom prst="rect">
            <a:avLst/>
          </a:prstGeom>
          <a:noFill/>
          <a:ln>
            <a:noFill/>
          </a:ln>
        </p:spPr>
      </p:pic>
      <p:cxnSp>
        <p:nvCxnSpPr>
          <p:cNvPr id="91" name="Google Shape;91;p16"/>
          <p:cNvCxnSpPr/>
          <p:nvPr/>
        </p:nvCxnSpPr>
        <p:spPr>
          <a:xfrm>
            <a:off x="8076275" y="304575"/>
            <a:ext cx="3549900" cy="0"/>
          </a:xfrm>
          <a:prstGeom prst="straightConnector1">
            <a:avLst/>
          </a:prstGeom>
          <a:noFill/>
          <a:ln cap="flat" cmpd="sng" w="9525">
            <a:solidFill>
              <a:schemeClr val="dk2"/>
            </a:solidFill>
            <a:prstDash val="solid"/>
            <a:round/>
            <a:headEnd len="med" w="med" type="oval"/>
            <a:tailEnd len="med" w="med" type="none"/>
          </a:ln>
        </p:spPr>
      </p:cxnSp>
      <p:cxnSp>
        <p:nvCxnSpPr>
          <p:cNvPr id="92" name="Google Shape;92;p16"/>
          <p:cNvCxnSpPr/>
          <p:nvPr/>
        </p:nvCxnSpPr>
        <p:spPr>
          <a:xfrm>
            <a:off x="11647050" y="330700"/>
            <a:ext cx="0" cy="3654900"/>
          </a:xfrm>
          <a:prstGeom prst="straightConnector1">
            <a:avLst/>
          </a:prstGeom>
          <a:noFill/>
          <a:ln cap="flat" cmpd="sng" w="9525">
            <a:solidFill>
              <a:schemeClr val="dk2"/>
            </a:solidFill>
            <a:prstDash val="solid"/>
            <a:round/>
            <a:headEnd len="med" w="med" type="none"/>
            <a:tailEnd len="med" w="med" type="oval"/>
          </a:ln>
        </p:spPr>
      </p:cxnSp>
      <p:cxnSp>
        <p:nvCxnSpPr>
          <p:cNvPr id="93" name="Google Shape;93;p16"/>
          <p:cNvCxnSpPr/>
          <p:nvPr/>
        </p:nvCxnSpPr>
        <p:spPr>
          <a:xfrm rot="10800000">
            <a:off x="412400" y="6030850"/>
            <a:ext cx="3549900" cy="0"/>
          </a:xfrm>
          <a:prstGeom prst="straightConnector1">
            <a:avLst/>
          </a:prstGeom>
          <a:noFill/>
          <a:ln cap="flat" cmpd="sng" w="9525">
            <a:solidFill>
              <a:schemeClr val="dk2"/>
            </a:solidFill>
            <a:prstDash val="solid"/>
            <a:round/>
            <a:headEnd len="med" w="med" type="oval"/>
            <a:tailEnd len="med" w="med" type="none"/>
          </a:ln>
        </p:spPr>
      </p:cxnSp>
      <p:cxnSp>
        <p:nvCxnSpPr>
          <p:cNvPr id="94" name="Google Shape;94;p16"/>
          <p:cNvCxnSpPr/>
          <p:nvPr/>
        </p:nvCxnSpPr>
        <p:spPr>
          <a:xfrm rot="10800000">
            <a:off x="391525" y="2349825"/>
            <a:ext cx="0" cy="36549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1943688" y="4558500"/>
            <a:ext cx="8304600" cy="901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sz="3711"/>
              <a:t>PERERA B.S.S | </a:t>
            </a:r>
            <a:r>
              <a:rPr b="0" lang="en-US" sz="3600"/>
              <a:t>IT20254698 | IT</a:t>
            </a:r>
            <a:endParaRPr sz="3600"/>
          </a:p>
        </p:txBody>
      </p:sp>
      <p:sp>
        <p:nvSpPr>
          <p:cNvPr id="205" name="Google Shape;205;p25"/>
          <p:cNvSpPr txBox="1"/>
          <p:nvPr>
            <p:ph idx="1" type="body"/>
          </p:nvPr>
        </p:nvSpPr>
        <p:spPr>
          <a:xfrm>
            <a:off x="914388" y="3130800"/>
            <a:ext cx="10363200" cy="901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None/>
            </a:pPr>
            <a:r>
              <a:rPr lang="en-US" sz="4900">
                <a:solidFill>
                  <a:schemeClr val="dk1"/>
                </a:solidFill>
                <a:latin typeface="Arial"/>
                <a:ea typeface="Arial"/>
                <a:cs typeface="Arial"/>
                <a:sym typeface="Arial"/>
              </a:rPr>
              <a:t>PEER TO PEER COMMUNICATION</a:t>
            </a:r>
            <a:endParaRPr sz="4900">
              <a:solidFill>
                <a:schemeClr val="dk1"/>
              </a:solidFill>
              <a:latin typeface="Arial"/>
              <a:ea typeface="Arial"/>
              <a:cs typeface="Arial"/>
              <a:sym typeface="Arial"/>
            </a:endParaRPr>
          </a:p>
        </p:txBody>
      </p:sp>
      <p:sp>
        <p:nvSpPr>
          <p:cNvPr id="206" name="Google Shape;206;p2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a:t>
            </a:r>
            <a:r>
              <a:rPr lang="en-US" sz="1800">
                <a:solidFill>
                  <a:schemeClr val="dk1"/>
                </a:solidFill>
                <a:latin typeface="Cambria"/>
                <a:ea typeface="Cambria"/>
                <a:cs typeface="Cambria"/>
                <a:sym typeface="Cambria"/>
              </a:rPr>
              <a:t>B</a:t>
            </a:r>
            <a:r>
              <a:rPr lang="en-US" sz="1800">
                <a:solidFill>
                  <a:schemeClr val="dk1"/>
                </a:solidFill>
                <a:latin typeface="Cambria"/>
                <a:ea typeface="Cambria"/>
                <a:cs typeface="Cambria"/>
                <a:sym typeface="Cambria"/>
              </a:rPr>
              <a:t>.S.S.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23-234</a:t>
            </a:r>
            <a:endParaRPr/>
          </a:p>
        </p:txBody>
      </p:sp>
      <p:pic>
        <p:nvPicPr>
          <p:cNvPr id="207" name="Google Shape;207;p25"/>
          <p:cNvPicPr preferRelativeResize="0"/>
          <p:nvPr/>
        </p:nvPicPr>
        <p:blipFill>
          <a:blip r:embed="rId3">
            <a:alphaModFix/>
          </a:blip>
          <a:stretch>
            <a:fillRect/>
          </a:stretch>
        </p:blipFill>
        <p:spPr>
          <a:xfrm>
            <a:off x="10113025" y="128825"/>
            <a:ext cx="2016925" cy="2593174"/>
          </a:xfrm>
          <a:prstGeom prst="rect">
            <a:avLst/>
          </a:prstGeom>
          <a:noFill/>
          <a:ln>
            <a:noFill/>
          </a:ln>
        </p:spPr>
      </p:pic>
      <p:pic>
        <p:nvPicPr>
          <p:cNvPr id="208" name="Google Shape;208;p25"/>
          <p:cNvPicPr preferRelativeResize="0"/>
          <p:nvPr/>
        </p:nvPicPr>
        <p:blipFill rotWithShape="1">
          <a:blip r:embed="rId4">
            <a:alphaModFix amt="22000"/>
          </a:blip>
          <a:srcRect b="35963" l="0" r="60355" t="0"/>
          <a:stretch/>
        </p:blipFill>
        <p:spPr>
          <a:xfrm rot="5399998">
            <a:off x="-682323" y="-4417800"/>
            <a:ext cx="7208596" cy="8306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Introduction</a:t>
            </a:r>
            <a:endParaRPr/>
          </a:p>
        </p:txBody>
      </p:sp>
      <p:sp>
        <p:nvSpPr>
          <p:cNvPr id="214" name="Google Shape;214;p26"/>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latin typeface="Arial"/>
                <a:ea typeface="Arial"/>
                <a:cs typeface="Arial"/>
                <a:sym typeface="Arial"/>
              </a:rPr>
              <a:t>Successful projects in past</a:t>
            </a:r>
            <a:endParaRPr>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Skype [1]</a:t>
            </a:r>
            <a:endParaRPr sz="2400">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Gnutella [2]</a:t>
            </a:r>
            <a:endParaRPr sz="2400">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Kazaa [2]</a:t>
            </a:r>
            <a:endParaRPr sz="2400">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eMule [3]</a:t>
            </a:r>
            <a:endParaRPr sz="2400">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Torrent [4]</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15" name="Google Shape;215;p26"/>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23-234</a:t>
            </a:r>
            <a:endParaRPr/>
          </a:p>
        </p:txBody>
      </p:sp>
      <p:pic>
        <p:nvPicPr>
          <p:cNvPr id="216" name="Google Shape;216;p26"/>
          <p:cNvPicPr preferRelativeResize="0"/>
          <p:nvPr/>
        </p:nvPicPr>
        <p:blipFill>
          <a:blip r:embed="rId3">
            <a:alphaModFix/>
          </a:blip>
          <a:stretch>
            <a:fillRect/>
          </a:stretch>
        </p:blipFill>
        <p:spPr>
          <a:xfrm>
            <a:off x="9222250" y="2409162"/>
            <a:ext cx="2039675" cy="2039675"/>
          </a:xfrm>
          <a:prstGeom prst="rect">
            <a:avLst/>
          </a:prstGeom>
          <a:noFill/>
          <a:ln>
            <a:noFill/>
          </a:ln>
        </p:spPr>
      </p:pic>
      <p:pic>
        <p:nvPicPr>
          <p:cNvPr id="217" name="Google Shape;217;p26"/>
          <p:cNvPicPr preferRelativeResize="0"/>
          <p:nvPr/>
        </p:nvPicPr>
        <p:blipFill>
          <a:blip r:embed="rId4">
            <a:alphaModFix/>
          </a:blip>
          <a:stretch>
            <a:fillRect/>
          </a:stretch>
        </p:blipFill>
        <p:spPr>
          <a:xfrm>
            <a:off x="7297725" y="4399575"/>
            <a:ext cx="3598953" cy="1925025"/>
          </a:xfrm>
          <a:prstGeom prst="rect">
            <a:avLst/>
          </a:prstGeom>
          <a:noFill/>
          <a:ln>
            <a:noFill/>
          </a:ln>
        </p:spPr>
      </p:pic>
      <p:pic>
        <p:nvPicPr>
          <p:cNvPr id="218" name="Google Shape;218;p26"/>
          <p:cNvPicPr preferRelativeResize="0"/>
          <p:nvPr/>
        </p:nvPicPr>
        <p:blipFill>
          <a:blip r:embed="rId5">
            <a:alphaModFix/>
          </a:blip>
          <a:stretch>
            <a:fillRect/>
          </a:stretch>
        </p:blipFill>
        <p:spPr>
          <a:xfrm>
            <a:off x="6213825" y="1397125"/>
            <a:ext cx="2251851" cy="3002450"/>
          </a:xfrm>
          <a:prstGeom prst="rect">
            <a:avLst/>
          </a:prstGeom>
          <a:noFill/>
          <a:ln>
            <a:noFill/>
          </a:ln>
        </p:spPr>
      </p:pic>
      <p:pic>
        <p:nvPicPr>
          <p:cNvPr id="219" name="Google Shape;219;p26"/>
          <p:cNvPicPr preferRelativeResize="0"/>
          <p:nvPr/>
        </p:nvPicPr>
        <p:blipFill>
          <a:blip r:embed="rId6">
            <a:alphaModFix/>
          </a:blip>
          <a:stretch>
            <a:fillRect/>
          </a:stretch>
        </p:blipFill>
        <p:spPr>
          <a:xfrm>
            <a:off x="4867000" y="4274396"/>
            <a:ext cx="1897775" cy="1890191"/>
          </a:xfrm>
          <a:prstGeom prst="rect">
            <a:avLst/>
          </a:prstGeom>
          <a:noFill/>
          <a:ln>
            <a:noFill/>
          </a:ln>
        </p:spPr>
      </p:pic>
      <p:pic>
        <p:nvPicPr>
          <p:cNvPr id="220" name="Google Shape;220;p26"/>
          <p:cNvPicPr preferRelativeResize="0"/>
          <p:nvPr/>
        </p:nvPicPr>
        <p:blipFill>
          <a:blip r:embed="rId7">
            <a:alphaModFix/>
          </a:blip>
          <a:stretch>
            <a:fillRect/>
          </a:stretch>
        </p:blipFill>
        <p:spPr>
          <a:xfrm>
            <a:off x="8005787" y="363700"/>
            <a:ext cx="1897774" cy="19250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Problem</a:t>
            </a:r>
            <a:endParaRPr/>
          </a:p>
        </p:txBody>
      </p:sp>
      <p:sp>
        <p:nvSpPr>
          <p:cNvPr id="226" name="Google Shape;226;p27"/>
          <p:cNvSpPr txBox="1"/>
          <p:nvPr>
            <p:ph idx="1" type="body"/>
          </p:nvPr>
        </p:nvSpPr>
        <p:spPr>
          <a:xfrm>
            <a:off x="418400" y="1404850"/>
            <a:ext cx="11570400" cy="2313600"/>
          </a:xfrm>
          <a:prstGeom prst="rect">
            <a:avLst/>
          </a:prstGeom>
          <a:noFill/>
          <a:ln>
            <a:noFill/>
          </a:ln>
        </p:spPr>
        <p:txBody>
          <a:bodyPr anchorCtr="0" anchor="t" bIns="45700" lIns="91425" spcFirstLastPara="1" rIns="91425" wrap="square" tIns="45700">
            <a:normAutofit/>
          </a:bodyPr>
          <a:lstStyle/>
          <a:p>
            <a:pPr indent="-419100" lvl="0" marL="342900" rtl="0" algn="l">
              <a:lnSpc>
                <a:spcPct val="115000"/>
              </a:lnSpc>
              <a:spcBef>
                <a:spcPts val="0"/>
              </a:spcBef>
              <a:spcAft>
                <a:spcPts val="0"/>
              </a:spcAft>
              <a:buSzPts val="3000"/>
              <a:buChar char="❖"/>
            </a:pPr>
            <a:r>
              <a:rPr lang="en-US" sz="3000">
                <a:latin typeface="Arial"/>
                <a:ea typeface="Arial"/>
                <a:cs typeface="Arial"/>
                <a:sym typeface="Arial"/>
              </a:rPr>
              <a:t>What is the best way to communicate in peer to peer network ?</a:t>
            </a:r>
            <a:endParaRPr sz="3000">
              <a:latin typeface="Arial"/>
              <a:ea typeface="Arial"/>
              <a:cs typeface="Arial"/>
              <a:sym typeface="Arial"/>
            </a:endParaRPr>
          </a:p>
          <a:p>
            <a:pPr indent="-419100" lvl="0" marL="342900" rtl="0" algn="l">
              <a:lnSpc>
                <a:spcPct val="115000"/>
              </a:lnSpc>
              <a:spcBef>
                <a:spcPts val="0"/>
              </a:spcBef>
              <a:spcAft>
                <a:spcPts val="0"/>
              </a:spcAft>
              <a:buSzPts val="3000"/>
              <a:buChar char="❖"/>
            </a:pPr>
            <a:r>
              <a:rPr lang="en-US" sz="3000">
                <a:latin typeface="Arial"/>
                <a:ea typeface="Arial"/>
                <a:cs typeface="Arial"/>
                <a:sym typeface="Arial"/>
              </a:rPr>
              <a:t>How to scale peer to peer communication network ?</a:t>
            </a:r>
            <a:endParaRPr sz="3000">
              <a:latin typeface="Arial"/>
              <a:ea typeface="Arial"/>
              <a:cs typeface="Arial"/>
              <a:sym typeface="Arial"/>
            </a:endParaRPr>
          </a:p>
          <a:p>
            <a:pPr indent="-419100" lvl="0" marL="342900" rtl="0" algn="l">
              <a:lnSpc>
                <a:spcPct val="115000"/>
              </a:lnSpc>
              <a:spcBef>
                <a:spcPts val="0"/>
              </a:spcBef>
              <a:spcAft>
                <a:spcPts val="0"/>
              </a:spcAft>
              <a:buSzPts val="3000"/>
              <a:buChar char="❖"/>
            </a:pPr>
            <a:r>
              <a:rPr lang="en-US" sz="3000">
                <a:latin typeface="Arial"/>
                <a:ea typeface="Arial"/>
                <a:cs typeface="Arial"/>
                <a:sym typeface="Arial"/>
              </a:rPr>
              <a:t>How to implement general purpose peer to peer protocol ?</a:t>
            </a:r>
            <a:endParaRPr sz="3000">
              <a:latin typeface="Arial"/>
              <a:ea typeface="Arial"/>
              <a:cs typeface="Arial"/>
              <a:sym typeface="Arial"/>
            </a:endParaRPr>
          </a:p>
        </p:txBody>
      </p:sp>
      <p:sp>
        <p:nvSpPr>
          <p:cNvPr id="227" name="Google Shape;227;p27"/>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23-234</a:t>
            </a:r>
            <a:endParaRPr/>
          </a:p>
        </p:txBody>
      </p:sp>
      <p:pic>
        <p:nvPicPr>
          <p:cNvPr id="228" name="Google Shape;228;p27"/>
          <p:cNvPicPr preferRelativeResize="0"/>
          <p:nvPr/>
        </p:nvPicPr>
        <p:blipFill>
          <a:blip r:embed="rId3">
            <a:alphaModFix/>
          </a:blip>
          <a:stretch>
            <a:fillRect/>
          </a:stretch>
        </p:blipFill>
        <p:spPr>
          <a:xfrm>
            <a:off x="1610463" y="3208900"/>
            <a:ext cx="8860224" cy="3036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Sub Objectives</a:t>
            </a:r>
            <a:endParaRPr/>
          </a:p>
        </p:txBody>
      </p:sp>
      <p:sp>
        <p:nvSpPr>
          <p:cNvPr id="234" name="Google Shape;234;p28"/>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23-234</a:t>
            </a:r>
            <a:endParaRPr/>
          </a:p>
        </p:txBody>
      </p:sp>
      <p:sp>
        <p:nvSpPr>
          <p:cNvPr id="235" name="Google Shape;235;p28"/>
          <p:cNvSpPr/>
          <p:nvPr/>
        </p:nvSpPr>
        <p:spPr>
          <a:xfrm>
            <a:off x="8292900" y="1926988"/>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Use key-value store to keep track of peers</a:t>
            </a:r>
            <a:endParaRPr sz="2000"/>
          </a:p>
        </p:txBody>
      </p:sp>
      <p:sp>
        <p:nvSpPr>
          <p:cNvPr id="236" name="Google Shape;236;p28"/>
          <p:cNvSpPr/>
          <p:nvPr/>
        </p:nvSpPr>
        <p:spPr>
          <a:xfrm>
            <a:off x="4636950" y="1926988"/>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solidFill>
                  <a:srgbClr val="FFFFFF"/>
                </a:solidFill>
              </a:rPr>
              <a:t>Design RPC style full duplex communication protocol</a:t>
            </a:r>
            <a:endParaRPr sz="2000">
              <a:solidFill>
                <a:srgbClr val="FFFFFF"/>
              </a:solidFill>
            </a:endParaRPr>
          </a:p>
        </p:txBody>
      </p:sp>
      <p:sp>
        <p:nvSpPr>
          <p:cNvPr id="237" name="Google Shape;237;p28"/>
          <p:cNvSpPr/>
          <p:nvPr/>
        </p:nvSpPr>
        <p:spPr>
          <a:xfrm>
            <a:off x="4636950" y="3721438"/>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t>Utilizing third party storage providers for file sharing</a:t>
            </a:r>
            <a:endParaRPr sz="2000"/>
          </a:p>
        </p:txBody>
      </p:sp>
      <p:sp>
        <p:nvSpPr>
          <p:cNvPr id="238" name="Google Shape;238;p28"/>
          <p:cNvSpPr/>
          <p:nvPr/>
        </p:nvSpPr>
        <p:spPr>
          <a:xfrm>
            <a:off x="8318450" y="3721438"/>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solidFill>
                  <a:srgbClr val="FFFFFF"/>
                </a:solidFill>
              </a:rPr>
              <a:t>Implement protocol with flexibility for any kind peer to peer communication</a:t>
            </a:r>
            <a:endParaRPr sz="2000">
              <a:solidFill>
                <a:srgbClr val="FFFFFF"/>
              </a:solidFill>
            </a:endParaRPr>
          </a:p>
        </p:txBody>
      </p:sp>
      <p:pic>
        <p:nvPicPr>
          <p:cNvPr id="239" name="Google Shape;239;p28"/>
          <p:cNvPicPr preferRelativeResize="0"/>
          <p:nvPr/>
        </p:nvPicPr>
        <p:blipFill>
          <a:blip r:embed="rId3">
            <a:alphaModFix/>
          </a:blip>
          <a:stretch>
            <a:fillRect/>
          </a:stretch>
        </p:blipFill>
        <p:spPr>
          <a:xfrm>
            <a:off x="873850" y="1875575"/>
            <a:ext cx="3106851" cy="3106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System Architecture</a:t>
            </a:r>
            <a:endParaRPr/>
          </a:p>
        </p:txBody>
      </p:sp>
      <p:sp>
        <p:nvSpPr>
          <p:cNvPr id="245" name="Google Shape;245;p2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23-234</a:t>
            </a:r>
            <a:endParaRPr/>
          </a:p>
        </p:txBody>
      </p:sp>
      <p:pic>
        <p:nvPicPr>
          <p:cNvPr id="246" name="Google Shape;246;p29"/>
          <p:cNvPicPr preferRelativeResize="0"/>
          <p:nvPr/>
        </p:nvPicPr>
        <p:blipFill>
          <a:blip r:embed="rId3">
            <a:alphaModFix/>
          </a:blip>
          <a:stretch>
            <a:fillRect/>
          </a:stretch>
        </p:blipFill>
        <p:spPr>
          <a:xfrm>
            <a:off x="1903800" y="1489325"/>
            <a:ext cx="8384399" cy="448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Technologies</a:t>
            </a:r>
            <a:endParaRPr/>
          </a:p>
        </p:txBody>
      </p:sp>
      <p:pic>
        <p:nvPicPr>
          <p:cNvPr id="253" name="Google Shape;253;p30"/>
          <p:cNvPicPr preferRelativeResize="0"/>
          <p:nvPr/>
        </p:nvPicPr>
        <p:blipFill>
          <a:blip r:embed="rId3">
            <a:alphaModFix/>
          </a:blip>
          <a:stretch>
            <a:fillRect/>
          </a:stretch>
        </p:blipFill>
        <p:spPr>
          <a:xfrm>
            <a:off x="4829400" y="2569100"/>
            <a:ext cx="1943250" cy="2144550"/>
          </a:xfrm>
          <a:prstGeom prst="rect">
            <a:avLst/>
          </a:prstGeom>
          <a:noFill/>
          <a:ln>
            <a:noFill/>
          </a:ln>
        </p:spPr>
      </p:pic>
      <p:pic>
        <p:nvPicPr>
          <p:cNvPr id="254" name="Google Shape;254;p30"/>
          <p:cNvPicPr preferRelativeResize="0"/>
          <p:nvPr/>
        </p:nvPicPr>
        <p:blipFill rotWithShape="1">
          <a:blip r:embed="rId4">
            <a:alphaModFix/>
          </a:blip>
          <a:srcRect b="9378" l="16527" r="0" t="10326"/>
          <a:stretch/>
        </p:blipFill>
        <p:spPr>
          <a:xfrm>
            <a:off x="8260449" y="2855850"/>
            <a:ext cx="2891873" cy="1571050"/>
          </a:xfrm>
          <a:prstGeom prst="rect">
            <a:avLst/>
          </a:prstGeom>
          <a:noFill/>
          <a:ln>
            <a:noFill/>
          </a:ln>
        </p:spPr>
      </p:pic>
      <p:pic>
        <p:nvPicPr>
          <p:cNvPr id="255" name="Google Shape;255;p30"/>
          <p:cNvPicPr preferRelativeResize="0"/>
          <p:nvPr/>
        </p:nvPicPr>
        <p:blipFill rotWithShape="1">
          <a:blip r:embed="rId5">
            <a:alphaModFix/>
          </a:blip>
          <a:srcRect b="7373" l="0" r="0" t="0"/>
          <a:stretch/>
        </p:blipFill>
        <p:spPr>
          <a:xfrm>
            <a:off x="1006725" y="2569100"/>
            <a:ext cx="1943225" cy="2144550"/>
          </a:xfrm>
          <a:prstGeom prst="rect">
            <a:avLst/>
          </a:prstGeom>
          <a:noFill/>
          <a:ln>
            <a:noFill/>
          </a:ln>
        </p:spPr>
      </p:pic>
      <p:sp>
        <p:nvSpPr>
          <p:cNvPr id="256" name="Google Shape;256;p3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2023 23-234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Progress of the Proposed Project</a:t>
            </a:r>
            <a:endParaRPr/>
          </a:p>
        </p:txBody>
      </p:sp>
      <p:pic>
        <p:nvPicPr>
          <p:cNvPr id="263" name="Google Shape;263;p31" title="Points scored"/>
          <p:cNvPicPr preferRelativeResize="0"/>
          <p:nvPr/>
        </p:nvPicPr>
        <p:blipFill>
          <a:blip r:embed="rId3">
            <a:alphaModFix/>
          </a:blip>
          <a:stretch>
            <a:fillRect/>
          </a:stretch>
        </p:blipFill>
        <p:spPr>
          <a:xfrm>
            <a:off x="6132125" y="1891425"/>
            <a:ext cx="5678151" cy="3580950"/>
          </a:xfrm>
          <a:prstGeom prst="rect">
            <a:avLst/>
          </a:prstGeom>
          <a:noFill/>
          <a:ln>
            <a:noFill/>
          </a:ln>
        </p:spPr>
      </p:pic>
      <p:sp>
        <p:nvSpPr>
          <p:cNvPr id="264" name="Google Shape;264;p31"/>
          <p:cNvSpPr txBox="1"/>
          <p:nvPr/>
        </p:nvSpPr>
        <p:spPr>
          <a:xfrm>
            <a:off x="381724" y="1950425"/>
            <a:ext cx="5750400" cy="3201600"/>
          </a:xfrm>
          <a:prstGeom prst="rect">
            <a:avLst/>
          </a:prstGeom>
          <a:noFill/>
          <a:ln>
            <a:noFill/>
          </a:ln>
        </p:spPr>
        <p:txBody>
          <a:bodyPr anchorCtr="0" anchor="ctr" bIns="91425" lIns="91425" spcFirstLastPara="1" rIns="91425" wrap="square" tIns="91425">
            <a:spAutoFit/>
          </a:bodyPr>
          <a:lstStyle/>
          <a:p>
            <a:pPr indent="-406400" lvl="0" marL="457200" marR="0" rtl="0" algn="l">
              <a:lnSpc>
                <a:spcPct val="150000"/>
              </a:lnSpc>
              <a:spcBef>
                <a:spcPts val="360"/>
              </a:spcBef>
              <a:spcAft>
                <a:spcPts val="0"/>
              </a:spcAft>
              <a:buClr>
                <a:schemeClr val="dk1"/>
              </a:buClr>
              <a:buSzPts val="2800"/>
              <a:buChar char="❖"/>
            </a:pPr>
            <a:r>
              <a:rPr lang="en-US" sz="2800">
                <a:solidFill>
                  <a:schemeClr val="dk1"/>
                </a:solidFill>
              </a:rPr>
              <a:t>Establish connection between peers and hub</a:t>
            </a:r>
            <a:endParaRPr sz="2800">
              <a:solidFill>
                <a:schemeClr val="dk1"/>
              </a:solidFill>
            </a:endParaRPr>
          </a:p>
          <a:p>
            <a:pPr indent="-406400" lvl="0" marL="457200" marR="0" rtl="0" algn="l">
              <a:lnSpc>
                <a:spcPct val="150000"/>
              </a:lnSpc>
              <a:spcBef>
                <a:spcPts val="0"/>
              </a:spcBef>
              <a:spcAft>
                <a:spcPts val="0"/>
              </a:spcAft>
              <a:buClr>
                <a:schemeClr val="dk1"/>
              </a:buClr>
              <a:buSzPts val="2800"/>
              <a:buChar char="❖"/>
            </a:pPr>
            <a:r>
              <a:rPr lang="en-US" sz="2800">
                <a:solidFill>
                  <a:schemeClr val="dk1"/>
                </a:solidFill>
              </a:rPr>
              <a:t>Implemented ping-pong scheme</a:t>
            </a:r>
            <a:endParaRPr sz="2800">
              <a:solidFill>
                <a:schemeClr val="dk1"/>
              </a:solidFill>
            </a:endParaRPr>
          </a:p>
          <a:p>
            <a:pPr indent="-406400" lvl="0" marL="457200" marR="0" rtl="0" algn="l">
              <a:lnSpc>
                <a:spcPct val="150000"/>
              </a:lnSpc>
              <a:spcBef>
                <a:spcPts val="0"/>
              </a:spcBef>
              <a:spcAft>
                <a:spcPts val="0"/>
              </a:spcAft>
              <a:buClr>
                <a:schemeClr val="dk1"/>
              </a:buClr>
              <a:buSzPts val="2800"/>
              <a:buChar char="❖"/>
            </a:pPr>
            <a:r>
              <a:rPr lang="en-US" sz="2800">
                <a:solidFill>
                  <a:schemeClr val="dk1"/>
                </a:solidFill>
              </a:rPr>
              <a:t>Implemented DNS resolver</a:t>
            </a:r>
            <a:endParaRPr sz="2800">
              <a:solidFill>
                <a:schemeClr val="dk1"/>
              </a:solidFill>
            </a:endParaRPr>
          </a:p>
          <a:p>
            <a:pPr indent="-406400" lvl="0" marL="457200" marR="0" rtl="0" algn="l">
              <a:lnSpc>
                <a:spcPct val="150000"/>
              </a:lnSpc>
              <a:spcBef>
                <a:spcPts val="0"/>
              </a:spcBef>
              <a:spcAft>
                <a:spcPts val="0"/>
              </a:spcAft>
              <a:buClr>
                <a:schemeClr val="dk1"/>
              </a:buClr>
              <a:buSzPts val="2800"/>
              <a:buChar char="❖"/>
            </a:pPr>
            <a:r>
              <a:rPr lang="en-US" sz="2800">
                <a:solidFill>
                  <a:schemeClr val="dk1"/>
                </a:solidFill>
              </a:rPr>
              <a:t>Implemented encryption layer</a:t>
            </a:r>
            <a:endParaRPr sz="2800">
              <a:solidFill>
                <a:schemeClr val="dk1"/>
              </a:solidFill>
            </a:endParaRPr>
          </a:p>
        </p:txBody>
      </p:sp>
      <p:sp>
        <p:nvSpPr>
          <p:cNvPr id="265" name="Google Shape;265;p3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2023 23-234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Progress of the Proposed Project </a:t>
            </a:r>
            <a:r>
              <a:rPr lang="en-US" sz="3859"/>
              <a:t>Cont’d</a:t>
            </a:r>
            <a:endParaRPr/>
          </a:p>
        </p:txBody>
      </p:sp>
      <p:pic>
        <p:nvPicPr>
          <p:cNvPr id="272" name="Google Shape;272;p32"/>
          <p:cNvPicPr preferRelativeResize="0"/>
          <p:nvPr/>
        </p:nvPicPr>
        <p:blipFill>
          <a:blip r:embed="rId3">
            <a:alphaModFix/>
          </a:blip>
          <a:stretch>
            <a:fillRect/>
          </a:stretch>
        </p:blipFill>
        <p:spPr>
          <a:xfrm>
            <a:off x="1347999" y="1097100"/>
            <a:ext cx="9496003" cy="5517676"/>
          </a:xfrm>
          <a:prstGeom prst="rect">
            <a:avLst/>
          </a:prstGeom>
          <a:noFill/>
          <a:ln>
            <a:noFill/>
          </a:ln>
        </p:spPr>
      </p:pic>
      <p:sp>
        <p:nvSpPr>
          <p:cNvPr id="273" name="Google Shape;273;p3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2023 23-234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100"/>
              <a:t>Progress of the Proposed Project </a:t>
            </a:r>
            <a:r>
              <a:rPr lang="en-US" sz="3559"/>
              <a:t>Cont’d</a:t>
            </a:r>
            <a:endParaRPr sz="4100"/>
          </a:p>
        </p:txBody>
      </p:sp>
      <p:grpSp>
        <p:nvGrpSpPr>
          <p:cNvPr id="280" name="Google Shape;280;p33"/>
          <p:cNvGrpSpPr/>
          <p:nvPr/>
        </p:nvGrpSpPr>
        <p:grpSpPr>
          <a:xfrm>
            <a:off x="83575" y="1249500"/>
            <a:ext cx="11956022" cy="5210500"/>
            <a:chOff x="83575" y="1249500"/>
            <a:chExt cx="11956022" cy="5210500"/>
          </a:xfrm>
        </p:grpSpPr>
        <p:pic>
          <p:nvPicPr>
            <p:cNvPr id="281" name="Google Shape;281;p33"/>
            <p:cNvPicPr preferRelativeResize="0"/>
            <p:nvPr/>
          </p:nvPicPr>
          <p:blipFill>
            <a:blip r:embed="rId3">
              <a:alphaModFix/>
            </a:blip>
            <a:stretch>
              <a:fillRect/>
            </a:stretch>
          </p:blipFill>
          <p:spPr>
            <a:xfrm>
              <a:off x="83575" y="2125075"/>
              <a:ext cx="6165402" cy="3588450"/>
            </a:xfrm>
            <a:prstGeom prst="rect">
              <a:avLst/>
            </a:prstGeom>
            <a:noFill/>
            <a:ln>
              <a:noFill/>
            </a:ln>
          </p:spPr>
        </p:pic>
        <p:pic>
          <p:nvPicPr>
            <p:cNvPr id="282" name="Google Shape;282;p33"/>
            <p:cNvPicPr preferRelativeResize="0"/>
            <p:nvPr/>
          </p:nvPicPr>
          <p:blipFill>
            <a:blip r:embed="rId4">
              <a:alphaModFix/>
            </a:blip>
            <a:stretch>
              <a:fillRect/>
            </a:stretch>
          </p:blipFill>
          <p:spPr>
            <a:xfrm>
              <a:off x="6179573" y="1249500"/>
              <a:ext cx="5860024" cy="5210500"/>
            </a:xfrm>
            <a:prstGeom prst="rect">
              <a:avLst/>
            </a:prstGeom>
            <a:noFill/>
            <a:ln>
              <a:noFill/>
            </a:ln>
          </p:spPr>
        </p:pic>
      </p:grpSp>
      <p:sp>
        <p:nvSpPr>
          <p:cNvPr id="283" name="Google Shape;283;p3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2023 23-234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Future Implementation</a:t>
            </a:r>
            <a:endParaRPr/>
          </a:p>
        </p:txBody>
      </p:sp>
      <p:sp>
        <p:nvSpPr>
          <p:cNvPr id="290" name="Google Shape;290;p34"/>
          <p:cNvSpPr txBox="1"/>
          <p:nvPr>
            <p:ph idx="1" type="body"/>
          </p:nvPr>
        </p:nvSpPr>
        <p:spPr>
          <a:xfrm>
            <a:off x="304800" y="1711300"/>
            <a:ext cx="7293600" cy="3058200"/>
          </a:xfrm>
          <a:prstGeom prst="rect">
            <a:avLst/>
          </a:prstGeom>
        </p:spPr>
        <p:txBody>
          <a:bodyPr anchorCtr="0" anchor="t" bIns="45700" lIns="91425" spcFirstLastPara="1" rIns="91425" wrap="square" tIns="45700">
            <a:normAutofit/>
          </a:bodyPr>
          <a:lstStyle/>
          <a:p>
            <a:pPr indent="-419100" lvl="0" marL="457200" rtl="0" algn="l">
              <a:lnSpc>
                <a:spcPct val="150000"/>
              </a:lnSpc>
              <a:spcBef>
                <a:spcPts val="360"/>
              </a:spcBef>
              <a:spcAft>
                <a:spcPts val="0"/>
              </a:spcAft>
              <a:buSzPts val="3000"/>
              <a:buFont typeface="Arial"/>
              <a:buChar char="❖"/>
            </a:pPr>
            <a:r>
              <a:rPr lang="en-US" sz="3000">
                <a:latin typeface="Arial"/>
                <a:ea typeface="Arial"/>
                <a:cs typeface="Arial"/>
                <a:sym typeface="Arial"/>
              </a:rPr>
              <a:t>Tracing and Observability</a:t>
            </a:r>
            <a:endParaRPr sz="3000">
              <a:latin typeface="Arial"/>
              <a:ea typeface="Arial"/>
              <a:cs typeface="Arial"/>
              <a:sym typeface="Arial"/>
            </a:endParaRPr>
          </a:p>
          <a:p>
            <a:pPr indent="-419100" lvl="0" marL="457200" rtl="0" algn="l">
              <a:lnSpc>
                <a:spcPct val="150000"/>
              </a:lnSpc>
              <a:spcBef>
                <a:spcPts val="0"/>
              </a:spcBef>
              <a:spcAft>
                <a:spcPts val="0"/>
              </a:spcAft>
              <a:buSzPts val="3000"/>
              <a:buFont typeface="Arial"/>
              <a:buChar char="❖"/>
            </a:pPr>
            <a:r>
              <a:rPr lang="en-US" sz="3000">
                <a:latin typeface="Arial"/>
                <a:ea typeface="Arial"/>
                <a:cs typeface="Arial"/>
                <a:sym typeface="Arial"/>
              </a:rPr>
              <a:t>BadgerDB for keep map of connections</a:t>
            </a:r>
            <a:endParaRPr sz="3000">
              <a:latin typeface="Arial"/>
              <a:ea typeface="Arial"/>
              <a:cs typeface="Arial"/>
              <a:sym typeface="Arial"/>
            </a:endParaRPr>
          </a:p>
          <a:p>
            <a:pPr indent="-419100" lvl="0" marL="457200" rtl="0" algn="l">
              <a:lnSpc>
                <a:spcPct val="150000"/>
              </a:lnSpc>
              <a:spcBef>
                <a:spcPts val="0"/>
              </a:spcBef>
              <a:spcAft>
                <a:spcPts val="0"/>
              </a:spcAft>
              <a:buSzPts val="3000"/>
              <a:buFont typeface="Arial"/>
              <a:buChar char="❖"/>
            </a:pPr>
            <a:r>
              <a:rPr lang="en-US" sz="3000">
                <a:latin typeface="Arial"/>
                <a:ea typeface="Arial"/>
                <a:cs typeface="Arial"/>
                <a:sym typeface="Arial"/>
              </a:rPr>
              <a:t>Proper logging</a:t>
            </a:r>
            <a:endParaRPr sz="3000">
              <a:latin typeface="Arial"/>
              <a:ea typeface="Arial"/>
              <a:cs typeface="Arial"/>
              <a:sym typeface="Arial"/>
            </a:endParaRPr>
          </a:p>
          <a:p>
            <a:pPr indent="-419100" lvl="0" marL="457200" rtl="0" algn="l">
              <a:lnSpc>
                <a:spcPct val="150000"/>
              </a:lnSpc>
              <a:spcBef>
                <a:spcPts val="0"/>
              </a:spcBef>
              <a:spcAft>
                <a:spcPts val="0"/>
              </a:spcAft>
              <a:buSzPts val="3000"/>
              <a:buFont typeface="Arial"/>
              <a:buChar char="❖"/>
            </a:pPr>
            <a:r>
              <a:rPr lang="en-US" sz="3000">
                <a:latin typeface="Arial"/>
                <a:ea typeface="Arial"/>
                <a:cs typeface="Arial"/>
                <a:sym typeface="Arial"/>
              </a:rPr>
              <a:t>Unit and stress testing</a:t>
            </a:r>
            <a:endParaRPr sz="3000">
              <a:latin typeface="Arial"/>
              <a:ea typeface="Arial"/>
              <a:cs typeface="Arial"/>
              <a:sym typeface="Arial"/>
            </a:endParaRPr>
          </a:p>
        </p:txBody>
      </p:sp>
      <p:pic>
        <p:nvPicPr>
          <p:cNvPr id="291" name="Google Shape;291;p34"/>
          <p:cNvPicPr preferRelativeResize="0"/>
          <p:nvPr/>
        </p:nvPicPr>
        <p:blipFill>
          <a:blip r:embed="rId3">
            <a:alphaModFix/>
          </a:blip>
          <a:stretch>
            <a:fillRect/>
          </a:stretch>
        </p:blipFill>
        <p:spPr>
          <a:xfrm>
            <a:off x="7259150" y="3135450"/>
            <a:ext cx="4490276" cy="2994975"/>
          </a:xfrm>
          <a:prstGeom prst="rect">
            <a:avLst/>
          </a:prstGeom>
          <a:noFill/>
          <a:ln>
            <a:noFill/>
          </a:ln>
        </p:spPr>
      </p:pic>
      <p:sp>
        <p:nvSpPr>
          <p:cNvPr id="292" name="Google Shape;292;p3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2023 23-234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p:nvPr/>
        </p:nvSpPr>
        <p:spPr>
          <a:xfrm>
            <a:off x="6473950" y="4498775"/>
            <a:ext cx="1072800" cy="129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DeMedia Team</a:t>
            </a:r>
            <a:endParaRPr/>
          </a:p>
        </p:txBody>
      </p:sp>
      <p:grpSp>
        <p:nvGrpSpPr>
          <p:cNvPr id="102" name="Google Shape;102;p17"/>
          <p:cNvGrpSpPr/>
          <p:nvPr/>
        </p:nvGrpSpPr>
        <p:grpSpPr>
          <a:xfrm>
            <a:off x="1709975" y="3584250"/>
            <a:ext cx="2555700" cy="627000"/>
            <a:chOff x="1616800" y="4059475"/>
            <a:chExt cx="2555700" cy="627000"/>
          </a:xfrm>
        </p:grpSpPr>
        <p:sp>
          <p:nvSpPr>
            <p:cNvPr id="103" name="Google Shape;103;p17"/>
            <p:cNvSpPr txBox="1"/>
            <p:nvPr/>
          </p:nvSpPr>
          <p:spPr>
            <a:xfrm>
              <a:off x="1825000" y="4372975"/>
              <a:ext cx="20220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Supervisor</a:t>
              </a:r>
              <a:endParaRPr/>
            </a:p>
          </p:txBody>
        </p:sp>
        <p:sp>
          <p:nvSpPr>
            <p:cNvPr id="104" name="Google Shape;104;p17"/>
            <p:cNvSpPr txBox="1"/>
            <p:nvPr/>
          </p:nvSpPr>
          <p:spPr>
            <a:xfrm>
              <a:off x="1616800" y="4059475"/>
              <a:ext cx="25557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Mr. Kavinga Abeywardena</a:t>
              </a:r>
              <a:endParaRPr b="1"/>
            </a:p>
          </p:txBody>
        </p:sp>
      </p:grpSp>
      <p:grpSp>
        <p:nvGrpSpPr>
          <p:cNvPr id="105" name="Google Shape;105;p17"/>
          <p:cNvGrpSpPr/>
          <p:nvPr/>
        </p:nvGrpSpPr>
        <p:grpSpPr>
          <a:xfrm>
            <a:off x="7672851" y="3584250"/>
            <a:ext cx="2824200" cy="627000"/>
            <a:chOff x="5494713" y="4059475"/>
            <a:chExt cx="2824200" cy="627000"/>
          </a:xfrm>
        </p:grpSpPr>
        <p:sp>
          <p:nvSpPr>
            <p:cNvPr id="106" name="Google Shape;106;p17"/>
            <p:cNvSpPr txBox="1"/>
            <p:nvPr/>
          </p:nvSpPr>
          <p:spPr>
            <a:xfrm>
              <a:off x="6403075" y="4372975"/>
              <a:ext cx="13329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a:t>
              </a:r>
              <a:r>
                <a:rPr lang="en-US"/>
                <a:t>Supervisor</a:t>
              </a:r>
              <a:endParaRPr/>
            </a:p>
          </p:txBody>
        </p:sp>
        <p:sp>
          <p:nvSpPr>
            <p:cNvPr id="107" name="Google Shape;107;p17"/>
            <p:cNvSpPr txBox="1"/>
            <p:nvPr/>
          </p:nvSpPr>
          <p:spPr>
            <a:xfrm>
              <a:off x="5494713" y="4059475"/>
              <a:ext cx="28242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Ms. Laneesha Ruggahakotuwa</a:t>
              </a:r>
              <a:endParaRPr b="1"/>
            </a:p>
          </p:txBody>
        </p:sp>
      </p:grpSp>
      <p:pic>
        <p:nvPicPr>
          <p:cNvPr id="108" name="Google Shape;108;p17"/>
          <p:cNvPicPr preferRelativeResize="0"/>
          <p:nvPr/>
        </p:nvPicPr>
        <p:blipFill>
          <a:blip r:embed="rId3">
            <a:alphaModFix/>
          </a:blip>
          <a:stretch>
            <a:fillRect/>
          </a:stretch>
        </p:blipFill>
        <p:spPr>
          <a:xfrm>
            <a:off x="8514957" y="1750050"/>
            <a:ext cx="1313018" cy="1768549"/>
          </a:xfrm>
          <a:prstGeom prst="rect">
            <a:avLst/>
          </a:prstGeom>
          <a:noFill/>
          <a:ln>
            <a:noFill/>
          </a:ln>
        </p:spPr>
      </p:pic>
      <p:pic>
        <p:nvPicPr>
          <p:cNvPr id="109" name="Google Shape;109;p17"/>
          <p:cNvPicPr preferRelativeResize="0"/>
          <p:nvPr/>
        </p:nvPicPr>
        <p:blipFill>
          <a:blip r:embed="rId4">
            <a:alphaModFix/>
          </a:blip>
          <a:stretch>
            <a:fillRect/>
          </a:stretch>
        </p:blipFill>
        <p:spPr>
          <a:xfrm>
            <a:off x="2232400" y="1670350"/>
            <a:ext cx="1375325" cy="1768549"/>
          </a:xfrm>
          <a:prstGeom prst="rect">
            <a:avLst/>
          </a:prstGeom>
          <a:noFill/>
          <a:ln>
            <a:noFill/>
          </a:ln>
        </p:spPr>
      </p:pic>
      <p:grpSp>
        <p:nvGrpSpPr>
          <p:cNvPr id="110" name="Google Shape;110;p17"/>
          <p:cNvGrpSpPr/>
          <p:nvPr/>
        </p:nvGrpSpPr>
        <p:grpSpPr>
          <a:xfrm>
            <a:off x="2263513" y="4498763"/>
            <a:ext cx="1313100" cy="1826875"/>
            <a:chOff x="2263513" y="4498763"/>
            <a:chExt cx="1313100" cy="1826875"/>
          </a:xfrm>
        </p:grpSpPr>
        <p:sp>
          <p:nvSpPr>
            <p:cNvPr id="111" name="Google Shape;111;p17"/>
            <p:cNvSpPr txBox="1"/>
            <p:nvPr/>
          </p:nvSpPr>
          <p:spPr>
            <a:xfrm>
              <a:off x="2347063" y="6041838"/>
              <a:ext cx="11460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IT20254698</a:t>
              </a:r>
              <a:endParaRPr/>
            </a:p>
          </p:txBody>
        </p:sp>
        <p:sp>
          <p:nvSpPr>
            <p:cNvPr id="112" name="Google Shape;112;p17"/>
            <p:cNvSpPr txBox="1"/>
            <p:nvPr/>
          </p:nvSpPr>
          <p:spPr>
            <a:xfrm>
              <a:off x="2263513" y="5816538"/>
              <a:ext cx="1313100" cy="2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Perera B.S.S.</a:t>
              </a:r>
              <a:endParaRPr b="1"/>
            </a:p>
          </p:txBody>
        </p:sp>
        <p:pic>
          <p:nvPicPr>
            <p:cNvPr id="113" name="Google Shape;113;p17"/>
            <p:cNvPicPr preferRelativeResize="0"/>
            <p:nvPr/>
          </p:nvPicPr>
          <p:blipFill rotWithShape="1">
            <a:blip r:embed="rId5">
              <a:alphaModFix/>
            </a:blip>
            <a:srcRect b="0" l="2271" r="2271" t="0"/>
            <a:stretch/>
          </p:blipFill>
          <p:spPr>
            <a:xfrm>
              <a:off x="2448347" y="4498763"/>
              <a:ext cx="943432" cy="1270735"/>
            </a:xfrm>
            <a:prstGeom prst="rect">
              <a:avLst/>
            </a:prstGeom>
            <a:noFill/>
            <a:ln>
              <a:noFill/>
            </a:ln>
          </p:spPr>
        </p:pic>
      </p:grpSp>
      <p:grpSp>
        <p:nvGrpSpPr>
          <p:cNvPr id="114" name="Google Shape;114;p17"/>
          <p:cNvGrpSpPr/>
          <p:nvPr/>
        </p:nvGrpSpPr>
        <p:grpSpPr>
          <a:xfrm>
            <a:off x="3990876" y="5816550"/>
            <a:ext cx="1768200" cy="509088"/>
            <a:chOff x="4430882" y="5816550"/>
            <a:chExt cx="1768200" cy="509088"/>
          </a:xfrm>
        </p:grpSpPr>
        <p:sp>
          <p:nvSpPr>
            <p:cNvPr id="115" name="Google Shape;115;p17"/>
            <p:cNvSpPr txBox="1"/>
            <p:nvPr/>
          </p:nvSpPr>
          <p:spPr>
            <a:xfrm>
              <a:off x="4690519" y="6041838"/>
              <a:ext cx="11460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IT20159726</a:t>
              </a:r>
              <a:endParaRPr/>
            </a:p>
          </p:txBody>
        </p:sp>
        <p:sp>
          <p:nvSpPr>
            <p:cNvPr id="116" name="Google Shape;116;p17"/>
            <p:cNvSpPr txBox="1"/>
            <p:nvPr/>
          </p:nvSpPr>
          <p:spPr>
            <a:xfrm>
              <a:off x="4430882" y="5816550"/>
              <a:ext cx="1768200" cy="2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Bandara A.M.C.A.</a:t>
              </a:r>
              <a:endParaRPr b="1"/>
            </a:p>
          </p:txBody>
        </p:sp>
      </p:grpSp>
      <p:sp>
        <p:nvSpPr>
          <p:cNvPr id="117" name="Google Shape;117;p17"/>
          <p:cNvSpPr txBox="1"/>
          <p:nvPr/>
        </p:nvSpPr>
        <p:spPr>
          <a:xfrm>
            <a:off x="6381512" y="6041838"/>
            <a:ext cx="11460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IT20137496</a:t>
            </a:r>
            <a:endParaRPr/>
          </a:p>
        </p:txBody>
      </p:sp>
      <p:sp>
        <p:nvSpPr>
          <p:cNvPr id="118" name="Google Shape;118;p17"/>
          <p:cNvSpPr txBox="1"/>
          <p:nvPr/>
        </p:nvSpPr>
        <p:spPr>
          <a:xfrm>
            <a:off x="6070412" y="5816550"/>
            <a:ext cx="1768200" cy="2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Dhananjani G.G.S.</a:t>
            </a:r>
            <a:endParaRPr b="1"/>
          </a:p>
        </p:txBody>
      </p:sp>
      <p:pic>
        <p:nvPicPr>
          <p:cNvPr id="119" name="Google Shape;119;p17"/>
          <p:cNvPicPr preferRelativeResize="0"/>
          <p:nvPr/>
        </p:nvPicPr>
        <p:blipFill rotWithShape="1">
          <a:blip r:embed="rId6">
            <a:alphaModFix/>
          </a:blip>
          <a:srcRect b="9822" l="16334" r="16334" t="-516"/>
          <a:stretch/>
        </p:blipFill>
        <p:spPr>
          <a:xfrm>
            <a:off x="4405875" y="4498775"/>
            <a:ext cx="1018825" cy="1270725"/>
          </a:xfrm>
          <a:prstGeom prst="rect">
            <a:avLst/>
          </a:prstGeom>
          <a:noFill/>
          <a:ln>
            <a:noFill/>
          </a:ln>
        </p:spPr>
      </p:pic>
      <p:sp>
        <p:nvSpPr>
          <p:cNvPr id="120" name="Google Shape;120;p17"/>
          <p:cNvSpPr txBox="1"/>
          <p:nvPr/>
        </p:nvSpPr>
        <p:spPr>
          <a:xfrm>
            <a:off x="8598462" y="6041838"/>
            <a:ext cx="11460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IT20157432</a:t>
            </a:r>
            <a:endParaRPr/>
          </a:p>
        </p:txBody>
      </p:sp>
      <p:sp>
        <p:nvSpPr>
          <p:cNvPr id="121" name="Google Shape;121;p17"/>
          <p:cNvSpPr txBox="1"/>
          <p:nvPr/>
        </p:nvSpPr>
        <p:spPr>
          <a:xfrm>
            <a:off x="8252849" y="5816550"/>
            <a:ext cx="1957200" cy="2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Abeykoon A.W.Y.I.K.</a:t>
            </a:r>
            <a:endParaRPr b="1"/>
          </a:p>
        </p:txBody>
      </p:sp>
      <p:pic>
        <p:nvPicPr>
          <p:cNvPr id="122" name="Google Shape;122;p17"/>
          <p:cNvPicPr preferRelativeResize="0"/>
          <p:nvPr/>
        </p:nvPicPr>
        <p:blipFill rotWithShape="1">
          <a:blip r:embed="rId7">
            <a:alphaModFix/>
          </a:blip>
          <a:srcRect b="0" l="8423" r="8423" t="0"/>
          <a:stretch/>
        </p:blipFill>
        <p:spPr>
          <a:xfrm>
            <a:off x="6473900" y="4498788"/>
            <a:ext cx="1072899" cy="1290275"/>
          </a:xfrm>
          <a:prstGeom prst="rect">
            <a:avLst/>
          </a:prstGeom>
          <a:noFill/>
          <a:ln>
            <a:noFill/>
          </a:ln>
        </p:spPr>
      </p:pic>
      <p:pic>
        <p:nvPicPr>
          <p:cNvPr descr="Yohani Abeykoon" id="123" name="Google Shape;123;p17"/>
          <p:cNvPicPr preferRelativeResize="0"/>
          <p:nvPr/>
        </p:nvPicPr>
        <p:blipFill rotWithShape="1">
          <a:blip r:embed="rId8">
            <a:alphaModFix/>
          </a:blip>
          <a:srcRect b="34169" l="18535" r="16948" t="2834"/>
          <a:stretch/>
        </p:blipFill>
        <p:spPr>
          <a:xfrm>
            <a:off x="8562040" y="4498800"/>
            <a:ext cx="1218823" cy="1290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Completion Of The Project</a:t>
            </a:r>
            <a:endParaRPr/>
          </a:p>
        </p:txBody>
      </p:sp>
      <p:sp>
        <p:nvSpPr>
          <p:cNvPr id="298" name="Google Shape;298;p3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23-234</a:t>
            </a:r>
            <a:endParaRPr/>
          </a:p>
        </p:txBody>
      </p:sp>
      <p:pic>
        <p:nvPicPr>
          <p:cNvPr id="299" name="Google Shape;299;p35"/>
          <p:cNvPicPr preferRelativeResize="0"/>
          <p:nvPr/>
        </p:nvPicPr>
        <p:blipFill rotWithShape="1">
          <a:blip r:embed="rId3">
            <a:alphaModFix/>
          </a:blip>
          <a:srcRect b="26219" l="2829" r="1596" t="2783"/>
          <a:stretch/>
        </p:blipFill>
        <p:spPr>
          <a:xfrm>
            <a:off x="1542039" y="1170850"/>
            <a:ext cx="9107922" cy="5074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0" y="152400"/>
            <a:ext cx="10363200" cy="802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REFERENCES</a:t>
            </a:r>
            <a:endParaRPr/>
          </a:p>
        </p:txBody>
      </p:sp>
      <p:sp>
        <p:nvSpPr>
          <p:cNvPr id="305" name="Google Shape;305;p36"/>
          <p:cNvSpPr txBox="1"/>
          <p:nvPr>
            <p:ph idx="1" type="body"/>
          </p:nvPr>
        </p:nvSpPr>
        <p:spPr>
          <a:xfrm>
            <a:off x="76200" y="1066800"/>
            <a:ext cx="11250000" cy="4670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None/>
            </a:pPr>
            <a:r>
              <a:rPr lang="en-US">
                <a:solidFill>
                  <a:schemeClr val="dk1"/>
                </a:solidFill>
                <a:latin typeface="Arial"/>
                <a:ea typeface="Arial"/>
                <a:cs typeface="Arial"/>
                <a:sym typeface="Arial"/>
              </a:rPr>
              <a:t>[1] Y. A.-N. R. M. N. Mehdi Jahanirad*, "Security measures for VoIP application: A state of the art review" [Academic Journals, 2011].</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a:solidFill>
                  <a:schemeClr val="dk1"/>
                </a:solidFill>
                <a:latin typeface="Arial"/>
                <a:ea typeface="Arial"/>
                <a:cs typeface="Arial"/>
                <a:sym typeface="Arial"/>
              </a:rPr>
              <a:t>[2] S. K. M. G. Leonidas Lymberopoulos, "Deliverable D.6.1: ARGUGRID Platform Design" [2007].</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a:solidFill>
                  <a:schemeClr val="dk1"/>
                </a:solidFill>
                <a:latin typeface="Arial"/>
                <a:ea typeface="Arial"/>
                <a:cs typeface="Arial"/>
                <a:sym typeface="Arial"/>
              </a:rPr>
              <a:t>[3] D. B. Yoram Kulbak, "The eMule/eDonkey protocol," 2005 17 January. [Online]. Available: </a:t>
            </a:r>
            <a:r>
              <a:rPr lang="en-US" u="sng">
                <a:solidFill>
                  <a:schemeClr val="hlink"/>
                </a:solidFill>
                <a:latin typeface="Arial"/>
                <a:ea typeface="Arial"/>
                <a:cs typeface="Arial"/>
                <a:sym typeface="Arial"/>
                <a:hlinkClick r:id="rId3"/>
              </a:rPr>
              <a:t>http://pages.di.unipi.it/ricci/e-mule-report.pdf</a:t>
            </a:r>
            <a:r>
              <a:rPr lang="en-US">
                <a:solidFill>
                  <a:schemeClr val="dk1"/>
                </a:solidFill>
                <a:latin typeface="Arial"/>
                <a:ea typeface="Arial"/>
                <a:cs typeface="Arial"/>
                <a:sym typeface="Arial"/>
              </a:rPr>
              <a:t>. </a:t>
            </a:r>
            <a:r>
              <a:rPr lang="en-US">
                <a:solidFill>
                  <a:schemeClr val="dk1"/>
                </a:solidFill>
                <a:latin typeface="Arial"/>
                <a:ea typeface="Arial"/>
                <a:cs typeface="Arial"/>
                <a:sym typeface="Arial"/>
              </a:rPr>
              <a:t>[Accessed: 24-Mar-2023]. </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a:solidFill>
                  <a:schemeClr val="dk1"/>
                </a:solidFill>
                <a:latin typeface="Arial"/>
                <a:ea typeface="Arial"/>
                <a:cs typeface="Arial"/>
                <a:sym typeface="Arial"/>
              </a:rPr>
              <a:t>[4] B. Cohen, 22 May 2003. [Online]. Available: https://stuker.com/wp-content/uploads/import/i-1fd3ae7c5502dfddfe8b2c7acdefaa5e-bittorrentecon.pdf.[Accessed: 24-Mar-2023]. </a:t>
            </a:r>
            <a:endParaRPr>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1"/>
              </a:buClr>
              <a:buSzPts val="1100"/>
              <a:buNone/>
            </a:pPr>
            <a:r>
              <a:t/>
            </a:r>
            <a:endParaRPr>
              <a:solidFill>
                <a:schemeClr val="dk1"/>
              </a:solidFill>
              <a:latin typeface="Arial"/>
              <a:ea typeface="Arial"/>
              <a:cs typeface="Arial"/>
              <a:sym typeface="Arial"/>
            </a:endParaRPr>
          </a:p>
        </p:txBody>
      </p:sp>
      <p:sp>
        <p:nvSpPr>
          <p:cNvPr id="306" name="Google Shape;306;p36"/>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a:t>
            </a:r>
            <a:r>
              <a:rPr lang="en-US" sz="1800">
                <a:solidFill>
                  <a:schemeClr val="dk1"/>
                </a:solidFill>
                <a:latin typeface="Cambria"/>
                <a:ea typeface="Cambria"/>
                <a:cs typeface="Cambria"/>
                <a:sym typeface="Cambria"/>
              </a:rPr>
              <a:t>23-234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1943688" y="4558500"/>
            <a:ext cx="8304600" cy="901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sz="3711"/>
              <a:t>Bandara A.M.C.A.</a:t>
            </a:r>
            <a:r>
              <a:rPr lang="en-US" sz="3711"/>
              <a:t> | </a:t>
            </a:r>
            <a:r>
              <a:rPr b="0" lang="en-US" sz="3600"/>
              <a:t>IT20159726 </a:t>
            </a:r>
            <a:r>
              <a:rPr b="0" lang="en-US" sz="3600"/>
              <a:t>| IT</a:t>
            </a:r>
            <a:endParaRPr sz="3600"/>
          </a:p>
        </p:txBody>
      </p:sp>
      <p:sp>
        <p:nvSpPr>
          <p:cNvPr id="312" name="Google Shape;312;p37"/>
          <p:cNvSpPr txBox="1"/>
          <p:nvPr>
            <p:ph idx="1" type="body"/>
          </p:nvPr>
        </p:nvSpPr>
        <p:spPr>
          <a:xfrm>
            <a:off x="914388" y="3130800"/>
            <a:ext cx="10363200" cy="901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None/>
            </a:pPr>
            <a:r>
              <a:rPr lang="en-US" sz="3300">
                <a:solidFill>
                  <a:schemeClr val="dk1"/>
                </a:solidFill>
                <a:latin typeface="Arial"/>
                <a:ea typeface="Arial"/>
                <a:cs typeface="Arial"/>
                <a:sym typeface="Arial"/>
              </a:rPr>
              <a:t>USER DATA DECENTRALIZATION</a:t>
            </a:r>
            <a:endParaRPr sz="33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None/>
            </a:pPr>
            <a:r>
              <a:rPr lang="en-US" sz="3300">
                <a:solidFill>
                  <a:schemeClr val="dk1"/>
                </a:solidFill>
                <a:latin typeface="Arial"/>
                <a:ea typeface="Arial"/>
                <a:cs typeface="Arial"/>
                <a:sym typeface="Arial"/>
              </a:rPr>
              <a:t>PROTOCOL</a:t>
            </a:r>
            <a:endParaRPr sz="3300">
              <a:solidFill>
                <a:schemeClr val="dk1"/>
              </a:solidFill>
              <a:latin typeface="Arial"/>
              <a:ea typeface="Arial"/>
              <a:cs typeface="Arial"/>
              <a:sym typeface="Arial"/>
            </a:endParaRPr>
          </a:p>
        </p:txBody>
      </p:sp>
      <p:sp>
        <p:nvSpPr>
          <p:cNvPr id="313" name="Google Shape;313;p37"/>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2023 23-234</a:t>
            </a:r>
            <a:endParaRPr/>
          </a:p>
        </p:txBody>
      </p:sp>
      <p:pic>
        <p:nvPicPr>
          <p:cNvPr id="314" name="Google Shape;314;p37"/>
          <p:cNvPicPr preferRelativeResize="0"/>
          <p:nvPr/>
        </p:nvPicPr>
        <p:blipFill>
          <a:blip r:embed="rId3">
            <a:alphaModFix/>
          </a:blip>
          <a:stretch>
            <a:fillRect/>
          </a:stretch>
        </p:blipFill>
        <p:spPr>
          <a:xfrm>
            <a:off x="9796900" y="142300"/>
            <a:ext cx="2342325" cy="2342325"/>
          </a:xfrm>
          <a:prstGeom prst="rect">
            <a:avLst/>
          </a:prstGeom>
          <a:noFill/>
          <a:ln>
            <a:noFill/>
          </a:ln>
        </p:spPr>
      </p:pic>
      <p:pic>
        <p:nvPicPr>
          <p:cNvPr id="315" name="Google Shape;315;p37"/>
          <p:cNvPicPr preferRelativeResize="0"/>
          <p:nvPr/>
        </p:nvPicPr>
        <p:blipFill rotWithShape="1">
          <a:blip r:embed="rId4">
            <a:alphaModFix amt="22000"/>
          </a:blip>
          <a:srcRect b="35963" l="0" r="60355" t="0"/>
          <a:stretch/>
        </p:blipFill>
        <p:spPr>
          <a:xfrm rot="5399998">
            <a:off x="-634023" y="-4417800"/>
            <a:ext cx="7208596" cy="8306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8"/>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Introduction</a:t>
            </a:r>
            <a:endParaRPr/>
          </a:p>
        </p:txBody>
      </p:sp>
      <p:sp>
        <p:nvSpPr>
          <p:cNvPr id="321" name="Google Shape;321;p38"/>
          <p:cNvSpPr txBox="1"/>
          <p:nvPr>
            <p:ph idx="1" type="body"/>
          </p:nvPr>
        </p:nvSpPr>
        <p:spPr>
          <a:xfrm>
            <a:off x="304800" y="1637700"/>
            <a:ext cx="11684100" cy="3915900"/>
          </a:xfrm>
          <a:prstGeom prst="rect">
            <a:avLst/>
          </a:prstGeom>
          <a:noFill/>
          <a:ln>
            <a:noFill/>
          </a:ln>
        </p:spPr>
        <p:txBody>
          <a:bodyPr anchorCtr="0" anchor="t" bIns="45700" lIns="91425" spcFirstLastPara="1" rIns="91425" wrap="square" tIns="45700">
            <a:normAutofit fontScale="85000" lnSpcReduction="20000"/>
          </a:bodyPr>
          <a:lstStyle/>
          <a:p>
            <a:pPr indent="-385127" lvl="0" marL="457200" rtl="0" algn="l">
              <a:lnSpc>
                <a:spcPct val="200000"/>
              </a:lnSpc>
              <a:spcBef>
                <a:spcPts val="0"/>
              </a:spcBef>
              <a:spcAft>
                <a:spcPts val="0"/>
              </a:spcAft>
              <a:buSzPct val="100000"/>
              <a:buChar char="❖"/>
            </a:pPr>
            <a:r>
              <a:rPr lang="en-US" sz="2900">
                <a:latin typeface="Arial"/>
                <a:ea typeface="Arial"/>
                <a:cs typeface="Arial"/>
                <a:sym typeface="Arial"/>
              </a:rPr>
              <a:t>The primary goal is to grant complete data ownership control to the user.</a:t>
            </a:r>
            <a:endParaRPr sz="2900">
              <a:latin typeface="Arial"/>
              <a:ea typeface="Arial"/>
              <a:cs typeface="Arial"/>
              <a:sym typeface="Arial"/>
            </a:endParaRPr>
          </a:p>
          <a:p>
            <a:pPr indent="-385127" lvl="0" marL="457200" rtl="0" algn="l">
              <a:lnSpc>
                <a:spcPct val="200000"/>
              </a:lnSpc>
              <a:spcBef>
                <a:spcPts val="0"/>
              </a:spcBef>
              <a:spcAft>
                <a:spcPts val="0"/>
              </a:spcAft>
              <a:buSzPct val="100000"/>
              <a:buChar char="❖"/>
            </a:pPr>
            <a:r>
              <a:rPr lang="en-US" sz="2900">
                <a:latin typeface="Arial"/>
                <a:ea typeface="Arial"/>
                <a:cs typeface="Arial"/>
                <a:sym typeface="Arial"/>
              </a:rPr>
              <a:t>Presently, numerous decentralized social media platforms exist in the market[1].</a:t>
            </a:r>
            <a:endParaRPr sz="2900">
              <a:latin typeface="Arial"/>
              <a:ea typeface="Arial"/>
              <a:cs typeface="Arial"/>
              <a:sym typeface="Arial"/>
            </a:endParaRPr>
          </a:p>
          <a:p>
            <a:pPr indent="-385127" lvl="0" marL="457200" rtl="0" algn="l">
              <a:lnSpc>
                <a:spcPct val="200000"/>
              </a:lnSpc>
              <a:spcBef>
                <a:spcPts val="0"/>
              </a:spcBef>
              <a:spcAft>
                <a:spcPts val="0"/>
              </a:spcAft>
              <a:buSzPct val="100000"/>
              <a:buChar char="❖"/>
            </a:pPr>
            <a:r>
              <a:rPr lang="en-US" sz="2900">
                <a:latin typeface="Arial"/>
                <a:ea typeface="Arial"/>
                <a:cs typeface="Arial"/>
                <a:sym typeface="Arial"/>
              </a:rPr>
              <a:t>A significant proportion of these platforms are blockchain-based[2].</a:t>
            </a:r>
            <a:endParaRPr sz="2900">
              <a:latin typeface="Arial"/>
              <a:ea typeface="Arial"/>
              <a:cs typeface="Arial"/>
              <a:sym typeface="Arial"/>
            </a:endParaRPr>
          </a:p>
          <a:p>
            <a:pPr indent="-385127"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While many researches have been done on decentralizing social media[3],</a:t>
            </a:r>
            <a:endParaRPr sz="2900">
              <a:latin typeface="Arial"/>
              <a:ea typeface="Arial"/>
              <a:cs typeface="Arial"/>
              <a:sym typeface="Arial"/>
            </a:endParaRPr>
          </a:p>
          <a:p>
            <a:pPr indent="-385127"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Most of them are done using blockchain, which is not an optimal solution[4].</a:t>
            </a:r>
            <a:endParaRPr sz="2900">
              <a:latin typeface="Arial"/>
              <a:ea typeface="Arial"/>
              <a:cs typeface="Arial"/>
              <a:sym typeface="Arial"/>
            </a:endParaRPr>
          </a:p>
        </p:txBody>
      </p:sp>
      <p:sp>
        <p:nvSpPr>
          <p:cNvPr id="322" name="Google Shape;322;p38"/>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Problem</a:t>
            </a:r>
            <a:endParaRPr/>
          </a:p>
        </p:txBody>
      </p:sp>
      <p:sp>
        <p:nvSpPr>
          <p:cNvPr id="328" name="Google Shape;328;p39"/>
          <p:cNvSpPr txBox="1"/>
          <p:nvPr>
            <p:ph idx="1" type="body"/>
          </p:nvPr>
        </p:nvSpPr>
        <p:spPr>
          <a:xfrm>
            <a:off x="396025" y="1529550"/>
            <a:ext cx="11592900" cy="4122300"/>
          </a:xfrm>
          <a:prstGeom prst="rect">
            <a:avLst/>
          </a:prstGeom>
          <a:noFill/>
          <a:ln>
            <a:noFill/>
          </a:ln>
        </p:spPr>
        <p:txBody>
          <a:bodyPr anchorCtr="0" anchor="t" bIns="45700" lIns="91425" spcFirstLastPara="1" rIns="91425" wrap="square" tIns="45700">
            <a:normAutofit fontScale="92500" lnSpcReduction="20000"/>
          </a:bodyPr>
          <a:lstStyle/>
          <a:p>
            <a:pPr indent="-393065" lvl="0" marL="342900" rtl="0" algn="l">
              <a:lnSpc>
                <a:spcPct val="200000"/>
              </a:lnSpc>
              <a:spcBef>
                <a:spcPts val="0"/>
              </a:spcBef>
              <a:spcAft>
                <a:spcPts val="0"/>
              </a:spcAft>
              <a:buSzPct val="100000"/>
              <a:buChar char="❖"/>
            </a:pPr>
            <a:r>
              <a:rPr lang="en-US" sz="2800">
                <a:latin typeface="Arial"/>
                <a:ea typeface="Arial"/>
                <a:cs typeface="Arial"/>
                <a:sym typeface="Arial"/>
              </a:rPr>
              <a:t>What measures can be taken to provide users with complete ownership of their data?</a:t>
            </a:r>
            <a:endParaRPr sz="2800">
              <a:latin typeface="Arial"/>
              <a:ea typeface="Arial"/>
              <a:cs typeface="Arial"/>
              <a:sym typeface="Arial"/>
            </a:endParaRPr>
          </a:p>
          <a:p>
            <a:pPr indent="-393065" lvl="0" marL="342900" rtl="0" algn="l">
              <a:lnSpc>
                <a:spcPct val="200000"/>
              </a:lnSpc>
              <a:spcBef>
                <a:spcPts val="0"/>
              </a:spcBef>
              <a:spcAft>
                <a:spcPts val="0"/>
              </a:spcAft>
              <a:buSzPct val="100000"/>
              <a:buChar char="❖"/>
            </a:pPr>
            <a:r>
              <a:rPr lang="en-US" sz="2800">
                <a:latin typeface="Arial"/>
                <a:ea typeface="Arial"/>
                <a:cs typeface="Arial"/>
                <a:sym typeface="Arial"/>
              </a:rPr>
              <a:t>What potential solutions exist for overcoming the limitations of blockchain when using it to store large quantities of data?</a:t>
            </a:r>
            <a:endParaRPr sz="2800">
              <a:latin typeface="Arial"/>
              <a:ea typeface="Arial"/>
              <a:cs typeface="Arial"/>
              <a:sym typeface="Arial"/>
            </a:endParaRPr>
          </a:p>
          <a:p>
            <a:pPr indent="-393065" lvl="0" marL="342900" rtl="0" algn="l">
              <a:lnSpc>
                <a:spcPct val="200000"/>
              </a:lnSpc>
              <a:spcBef>
                <a:spcPts val="0"/>
              </a:spcBef>
              <a:spcAft>
                <a:spcPts val="0"/>
              </a:spcAft>
              <a:buSzPct val="100000"/>
              <a:buChar char="❖"/>
            </a:pPr>
            <a:r>
              <a:rPr lang="en-US" sz="2800">
                <a:latin typeface="Arial"/>
                <a:ea typeface="Arial"/>
                <a:cs typeface="Arial"/>
                <a:sym typeface="Arial"/>
              </a:rPr>
              <a:t>What enhancements can be made to current decentralized social media networks?</a:t>
            </a:r>
            <a:endParaRPr sz="2800">
              <a:latin typeface="Arial"/>
              <a:ea typeface="Arial"/>
              <a:cs typeface="Arial"/>
              <a:sym typeface="Arial"/>
            </a:endParaRPr>
          </a:p>
        </p:txBody>
      </p:sp>
      <p:sp>
        <p:nvSpPr>
          <p:cNvPr id="329" name="Google Shape;329;p39"/>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Sub Objectives</a:t>
            </a:r>
            <a:endParaRPr/>
          </a:p>
        </p:txBody>
      </p:sp>
      <p:sp>
        <p:nvSpPr>
          <p:cNvPr id="335" name="Google Shape;335;p40"/>
          <p:cNvSpPr/>
          <p:nvPr/>
        </p:nvSpPr>
        <p:spPr>
          <a:xfrm>
            <a:off x="8376700" y="1903438"/>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solidFill>
                  <a:srgbClr val="FFFFFF"/>
                </a:solidFill>
              </a:rPr>
              <a:t>Utilizing user device to store user data</a:t>
            </a:r>
            <a:endParaRPr sz="1600">
              <a:solidFill>
                <a:srgbClr val="FFFFFF"/>
              </a:solidFill>
            </a:endParaRPr>
          </a:p>
        </p:txBody>
      </p:sp>
      <p:sp>
        <p:nvSpPr>
          <p:cNvPr id="336" name="Google Shape;336;p40"/>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sp>
        <p:nvSpPr>
          <p:cNvPr id="337" name="Google Shape;337;p40"/>
          <p:cNvSpPr/>
          <p:nvPr/>
        </p:nvSpPr>
        <p:spPr>
          <a:xfrm>
            <a:off x="8376700" y="3702713"/>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Making user data highly </a:t>
            </a:r>
            <a:r>
              <a:rPr lang="en-US" sz="1600">
                <a:solidFill>
                  <a:srgbClr val="FFFFFF"/>
                </a:solidFill>
              </a:rPr>
              <a:t>available</a:t>
            </a:r>
            <a:endParaRPr sz="1600">
              <a:solidFill>
                <a:srgbClr val="FFFFFF"/>
              </a:solidFill>
            </a:endParaRPr>
          </a:p>
        </p:txBody>
      </p:sp>
      <p:sp>
        <p:nvSpPr>
          <p:cNvPr id="338" name="Google Shape;338;p40"/>
          <p:cNvSpPr/>
          <p:nvPr/>
        </p:nvSpPr>
        <p:spPr>
          <a:xfrm>
            <a:off x="4750650" y="3702713"/>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solidFill>
                  <a:srgbClr val="FFFFFF"/>
                </a:solidFill>
              </a:rPr>
              <a:t>Improving limitations in current decentralized social media platforms</a:t>
            </a:r>
            <a:endParaRPr sz="1600">
              <a:solidFill>
                <a:srgbClr val="FFFFFF"/>
              </a:solidFill>
            </a:endParaRPr>
          </a:p>
        </p:txBody>
      </p:sp>
      <p:sp>
        <p:nvSpPr>
          <p:cNvPr id="339" name="Google Shape;339;p40"/>
          <p:cNvSpPr/>
          <p:nvPr/>
        </p:nvSpPr>
        <p:spPr>
          <a:xfrm>
            <a:off x="4750650" y="1903438"/>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Enable user to control user data</a:t>
            </a:r>
            <a:endParaRPr sz="1600"/>
          </a:p>
        </p:txBody>
      </p:sp>
      <p:pic>
        <p:nvPicPr>
          <p:cNvPr id="340" name="Google Shape;340;p40"/>
          <p:cNvPicPr preferRelativeResize="0"/>
          <p:nvPr/>
        </p:nvPicPr>
        <p:blipFill>
          <a:blip r:embed="rId3">
            <a:alphaModFix/>
          </a:blip>
          <a:stretch>
            <a:fillRect/>
          </a:stretch>
        </p:blipFill>
        <p:spPr>
          <a:xfrm>
            <a:off x="815600" y="2045763"/>
            <a:ext cx="3106851" cy="31068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System Architecture</a:t>
            </a:r>
            <a:endParaRPr/>
          </a:p>
        </p:txBody>
      </p:sp>
      <p:pic>
        <p:nvPicPr>
          <p:cNvPr id="346" name="Google Shape;346;p41"/>
          <p:cNvPicPr preferRelativeResize="0"/>
          <p:nvPr/>
        </p:nvPicPr>
        <p:blipFill>
          <a:blip r:embed="rId3">
            <a:alphaModFix/>
          </a:blip>
          <a:stretch>
            <a:fillRect/>
          </a:stretch>
        </p:blipFill>
        <p:spPr>
          <a:xfrm>
            <a:off x="4957925" y="1228124"/>
            <a:ext cx="2276150" cy="4970601"/>
          </a:xfrm>
          <a:prstGeom prst="rect">
            <a:avLst/>
          </a:prstGeom>
          <a:noFill/>
          <a:ln>
            <a:noFill/>
          </a:ln>
        </p:spPr>
      </p:pic>
      <p:sp>
        <p:nvSpPr>
          <p:cNvPr id="347" name="Google Shape;347;p41"/>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Technologies</a:t>
            </a:r>
            <a:endParaRPr/>
          </a:p>
        </p:txBody>
      </p:sp>
      <p:pic>
        <p:nvPicPr>
          <p:cNvPr id="354" name="Google Shape;354;p42"/>
          <p:cNvPicPr preferRelativeResize="0"/>
          <p:nvPr/>
        </p:nvPicPr>
        <p:blipFill rotWithShape="1">
          <a:blip r:embed="rId3">
            <a:alphaModFix/>
          </a:blip>
          <a:srcRect b="9378" l="16527" r="0" t="10326"/>
          <a:stretch/>
        </p:blipFill>
        <p:spPr>
          <a:xfrm>
            <a:off x="2015424" y="2556175"/>
            <a:ext cx="2925277" cy="1745650"/>
          </a:xfrm>
          <a:prstGeom prst="rect">
            <a:avLst/>
          </a:prstGeom>
          <a:noFill/>
          <a:ln>
            <a:noFill/>
          </a:ln>
        </p:spPr>
      </p:pic>
      <p:pic>
        <p:nvPicPr>
          <p:cNvPr id="355" name="Google Shape;355;p42"/>
          <p:cNvPicPr preferRelativeResize="0"/>
          <p:nvPr/>
        </p:nvPicPr>
        <p:blipFill>
          <a:blip r:embed="rId4">
            <a:alphaModFix/>
          </a:blip>
          <a:stretch>
            <a:fillRect/>
          </a:stretch>
        </p:blipFill>
        <p:spPr>
          <a:xfrm>
            <a:off x="7367974" y="2426100"/>
            <a:ext cx="1784550" cy="2005801"/>
          </a:xfrm>
          <a:prstGeom prst="rect">
            <a:avLst/>
          </a:prstGeom>
          <a:noFill/>
          <a:ln>
            <a:noFill/>
          </a:ln>
        </p:spPr>
      </p:pic>
      <p:sp>
        <p:nvSpPr>
          <p:cNvPr id="356" name="Google Shape;356;p42"/>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2023 23-234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Progress of the Proposed Project</a:t>
            </a:r>
            <a:endParaRPr/>
          </a:p>
        </p:txBody>
      </p:sp>
      <p:pic>
        <p:nvPicPr>
          <p:cNvPr id="363" name="Google Shape;363;p43" title="Points scored"/>
          <p:cNvPicPr preferRelativeResize="0"/>
          <p:nvPr/>
        </p:nvPicPr>
        <p:blipFill>
          <a:blip r:embed="rId3">
            <a:alphaModFix/>
          </a:blip>
          <a:stretch>
            <a:fillRect/>
          </a:stretch>
        </p:blipFill>
        <p:spPr>
          <a:xfrm>
            <a:off x="6220900" y="2102981"/>
            <a:ext cx="5561100" cy="3507132"/>
          </a:xfrm>
          <a:prstGeom prst="rect">
            <a:avLst/>
          </a:prstGeom>
          <a:noFill/>
          <a:ln>
            <a:noFill/>
          </a:ln>
        </p:spPr>
      </p:pic>
      <p:sp>
        <p:nvSpPr>
          <p:cNvPr id="364" name="Google Shape;364;p43"/>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2023 23-234</a:t>
            </a:r>
            <a:endParaRPr/>
          </a:p>
        </p:txBody>
      </p:sp>
      <p:sp>
        <p:nvSpPr>
          <p:cNvPr id="365" name="Google Shape;365;p43"/>
          <p:cNvSpPr txBox="1"/>
          <p:nvPr/>
        </p:nvSpPr>
        <p:spPr>
          <a:xfrm>
            <a:off x="417750" y="1401438"/>
            <a:ext cx="5929800" cy="4787100"/>
          </a:xfrm>
          <a:prstGeom prst="rect">
            <a:avLst/>
          </a:prstGeom>
          <a:noFill/>
          <a:ln>
            <a:noFill/>
          </a:ln>
        </p:spPr>
        <p:txBody>
          <a:bodyPr anchorCtr="0" anchor="ctr" bIns="91425" lIns="91425" spcFirstLastPara="1" rIns="91425" wrap="square" tIns="91425">
            <a:spAutoFit/>
          </a:bodyPr>
          <a:lstStyle/>
          <a:p>
            <a:pPr indent="-393700" lvl="0" marL="457200" marR="0" rtl="0" algn="l">
              <a:lnSpc>
                <a:spcPct val="150000"/>
              </a:lnSpc>
              <a:spcBef>
                <a:spcPts val="360"/>
              </a:spcBef>
              <a:spcAft>
                <a:spcPts val="0"/>
              </a:spcAft>
              <a:buClr>
                <a:schemeClr val="dk1"/>
              </a:buClr>
              <a:buSzPts val="2600"/>
              <a:buChar char="❖"/>
            </a:pPr>
            <a:r>
              <a:rPr lang="en-US" sz="2600">
                <a:solidFill>
                  <a:schemeClr val="dk1"/>
                </a:solidFill>
              </a:rPr>
              <a:t>Implemented the establishment of connection with hubs.</a:t>
            </a:r>
            <a:endParaRPr sz="2600">
              <a:solidFill>
                <a:schemeClr val="dk1"/>
              </a:solidFill>
            </a:endParaRPr>
          </a:p>
          <a:p>
            <a:pPr indent="-393700" lvl="0" marL="457200" marR="0" rtl="0" algn="l">
              <a:lnSpc>
                <a:spcPct val="150000"/>
              </a:lnSpc>
              <a:spcBef>
                <a:spcPts val="0"/>
              </a:spcBef>
              <a:spcAft>
                <a:spcPts val="0"/>
              </a:spcAft>
              <a:buClr>
                <a:schemeClr val="dk1"/>
              </a:buClr>
              <a:buSzPts val="2600"/>
              <a:buChar char="❖"/>
            </a:pPr>
            <a:r>
              <a:rPr lang="en-US" sz="2600">
                <a:solidFill>
                  <a:schemeClr val="dk1"/>
                </a:solidFill>
              </a:rPr>
              <a:t>Implemented the content creation as a user.</a:t>
            </a:r>
            <a:endParaRPr sz="2600">
              <a:solidFill>
                <a:schemeClr val="dk1"/>
              </a:solidFill>
            </a:endParaRPr>
          </a:p>
          <a:p>
            <a:pPr indent="-393700" lvl="0" marL="457200" marR="0" rtl="0" algn="l">
              <a:lnSpc>
                <a:spcPct val="150000"/>
              </a:lnSpc>
              <a:spcBef>
                <a:spcPts val="0"/>
              </a:spcBef>
              <a:spcAft>
                <a:spcPts val="0"/>
              </a:spcAft>
              <a:buClr>
                <a:schemeClr val="dk1"/>
              </a:buClr>
              <a:buSzPts val="2600"/>
              <a:buChar char="❖"/>
            </a:pPr>
            <a:r>
              <a:rPr lang="en-US" sz="2600">
                <a:solidFill>
                  <a:schemeClr val="dk1"/>
                </a:solidFill>
              </a:rPr>
              <a:t>Implemented the uploading of content to hubs.</a:t>
            </a:r>
            <a:endParaRPr sz="2600">
              <a:solidFill>
                <a:schemeClr val="dk1"/>
              </a:solidFill>
            </a:endParaRPr>
          </a:p>
          <a:p>
            <a:pPr indent="-393700" lvl="0" marL="457200" marR="0" rtl="0" algn="l">
              <a:lnSpc>
                <a:spcPct val="150000"/>
              </a:lnSpc>
              <a:spcBef>
                <a:spcPts val="0"/>
              </a:spcBef>
              <a:spcAft>
                <a:spcPts val="0"/>
              </a:spcAft>
              <a:buClr>
                <a:schemeClr val="dk1"/>
              </a:buClr>
              <a:buSzPts val="2600"/>
              <a:buChar char="❖"/>
            </a:pPr>
            <a:r>
              <a:rPr lang="en-US" sz="2600">
                <a:solidFill>
                  <a:schemeClr val="dk1"/>
                </a:solidFill>
              </a:rPr>
              <a:t>Implemented the handling of locally stored data.</a:t>
            </a:r>
            <a:endParaRPr sz="26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Progress of the Proposed Project </a:t>
            </a:r>
            <a:r>
              <a:rPr lang="en-US" sz="3859"/>
              <a:t>Cont’d</a:t>
            </a:r>
            <a:endParaRPr/>
          </a:p>
        </p:txBody>
      </p:sp>
      <p:pic>
        <p:nvPicPr>
          <p:cNvPr id="372" name="Google Shape;372;p44"/>
          <p:cNvPicPr preferRelativeResize="0"/>
          <p:nvPr/>
        </p:nvPicPr>
        <p:blipFill>
          <a:blip r:embed="rId3">
            <a:alphaModFix/>
          </a:blip>
          <a:stretch>
            <a:fillRect/>
          </a:stretch>
        </p:blipFill>
        <p:spPr>
          <a:xfrm>
            <a:off x="1401004" y="1097100"/>
            <a:ext cx="9389993" cy="5456099"/>
          </a:xfrm>
          <a:prstGeom prst="rect">
            <a:avLst/>
          </a:prstGeom>
          <a:noFill/>
          <a:ln>
            <a:noFill/>
          </a:ln>
        </p:spPr>
      </p:pic>
      <p:sp>
        <p:nvSpPr>
          <p:cNvPr id="373" name="Google Shape;373;p44"/>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2023 23-234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a:t>
            </a:r>
            <a:endParaRPr/>
          </a:p>
        </p:txBody>
      </p:sp>
      <p:sp>
        <p:nvSpPr>
          <p:cNvPr id="130" name="Google Shape;130;p18"/>
          <p:cNvSpPr txBox="1"/>
          <p:nvPr>
            <p:ph idx="1" type="body"/>
          </p:nvPr>
        </p:nvSpPr>
        <p:spPr>
          <a:xfrm>
            <a:off x="304800" y="1556775"/>
            <a:ext cx="11684100" cy="26934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What is a social media platform?</a:t>
            </a:r>
            <a:endParaRPr sz="30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rPr lang="en-US" sz="2300">
                <a:solidFill>
                  <a:schemeClr val="dk1"/>
                </a:solidFill>
                <a:latin typeface="Arial"/>
                <a:ea typeface="Arial"/>
                <a:cs typeface="Arial"/>
                <a:sym typeface="Arial"/>
              </a:rPr>
              <a:t>According to the Tufts University[1], </a:t>
            </a:r>
            <a:endParaRPr sz="2300">
              <a:solidFill>
                <a:schemeClr val="dk1"/>
              </a:solidFill>
              <a:latin typeface="Arial"/>
              <a:ea typeface="Arial"/>
              <a:cs typeface="Arial"/>
              <a:sym typeface="Arial"/>
            </a:endParaRPr>
          </a:p>
          <a:p>
            <a:pPr indent="0" lvl="0" marL="457200" rtl="0" algn="l">
              <a:lnSpc>
                <a:spcPct val="115000"/>
              </a:lnSpc>
              <a:spcBef>
                <a:spcPts val="1200"/>
              </a:spcBef>
              <a:spcAft>
                <a:spcPts val="1200"/>
              </a:spcAft>
              <a:buNone/>
            </a:pPr>
            <a:r>
              <a:rPr lang="en-US" sz="2800">
                <a:solidFill>
                  <a:schemeClr val="dk1"/>
                </a:solidFill>
                <a:latin typeface="Arial"/>
                <a:ea typeface="Arial"/>
                <a:cs typeface="Arial"/>
                <a:sym typeface="Arial"/>
              </a:rPr>
              <a:t>	</a:t>
            </a:r>
            <a:r>
              <a:rPr lang="en-US" sz="2300">
                <a:solidFill>
                  <a:schemeClr val="dk1"/>
                </a:solidFill>
                <a:latin typeface="Arial"/>
                <a:ea typeface="Arial"/>
                <a:cs typeface="Arial"/>
                <a:sym typeface="Arial"/>
              </a:rPr>
              <a:t>“Social media refers to the means of interactions among people in which they create, share, and/or exchange information and ideas in virtual communities and networks.”</a:t>
            </a:r>
            <a:endParaRPr sz="4200">
              <a:solidFill>
                <a:schemeClr val="dk1"/>
              </a:solidFill>
              <a:latin typeface="Arial"/>
              <a:ea typeface="Arial"/>
              <a:cs typeface="Arial"/>
              <a:sym typeface="Arial"/>
            </a:endParaRPr>
          </a:p>
        </p:txBody>
      </p:sp>
      <p:pic>
        <p:nvPicPr>
          <p:cNvPr id="131" name="Google Shape;131;p18"/>
          <p:cNvPicPr preferRelativeResize="0"/>
          <p:nvPr/>
        </p:nvPicPr>
        <p:blipFill>
          <a:blip r:embed="rId3">
            <a:alphaModFix/>
          </a:blip>
          <a:stretch>
            <a:fillRect/>
          </a:stretch>
        </p:blipFill>
        <p:spPr>
          <a:xfrm>
            <a:off x="769100" y="4569787"/>
            <a:ext cx="1617621" cy="1617624"/>
          </a:xfrm>
          <a:prstGeom prst="rect">
            <a:avLst/>
          </a:prstGeom>
          <a:noFill/>
          <a:ln>
            <a:noFill/>
          </a:ln>
        </p:spPr>
      </p:pic>
      <p:pic>
        <p:nvPicPr>
          <p:cNvPr id="132" name="Google Shape;132;p18"/>
          <p:cNvPicPr preferRelativeResize="0"/>
          <p:nvPr/>
        </p:nvPicPr>
        <p:blipFill>
          <a:blip r:embed="rId4">
            <a:alphaModFix/>
          </a:blip>
          <a:stretch>
            <a:fillRect/>
          </a:stretch>
        </p:blipFill>
        <p:spPr>
          <a:xfrm>
            <a:off x="5431422" y="4461562"/>
            <a:ext cx="1956398" cy="1956398"/>
          </a:xfrm>
          <a:prstGeom prst="rect">
            <a:avLst/>
          </a:prstGeom>
          <a:noFill/>
          <a:ln>
            <a:noFill/>
          </a:ln>
        </p:spPr>
      </p:pic>
      <p:pic>
        <p:nvPicPr>
          <p:cNvPr id="133" name="Google Shape;133;p18"/>
          <p:cNvPicPr preferRelativeResize="0"/>
          <p:nvPr/>
        </p:nvPicPr>
        <p:blipFill rotWithShape="1">
          <a:blip r:embed="rId5">
            <a:alphaModFix/>
          </a:blip>
          <a:srcRect b="33413" l="0" r="0" t="33189"/>
          <a:stretch/>
        </p:blipFill>
        <p:spPr>
          <a:xfrm>
            <a:off x="7554733" y="4709851"/>
            <a:ext cx="4477518" cy="1495299"/>
          </a:xfrm>
          <a:prstGeom prst="rect">
            <a:avLst/>
          </a:prstGeom>
          <a:noFill/>
          <a:ln>
            <a:noFill/>
          </a:ln>
        </p:spPr>
      </p:pic>
      <p:pic>
        <p:nvPicPr>
          <p:cNvPr id="134" name="Google Shape;134;p18"/>
          <p:cNvPicPr preferRelativeResize="0"/>
          <p:nvPr/>
        </p:nvPicPr>
        <p:blipFill>
          <a:blip r:embed="rId6">
            <a:alphaModFix/>
          </a:blip>
          <a:stretch>
            <a:fillRect/>
          </a:stretch>
        </p:blipFill>
        <p:spPr>
          <a:xfrm>
            <a:off x="3163234" y="4709850"/>
            <a:ext cx="1567876" cy="15678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100"/>
              <a:t>Progress of the Proposed Project </a:t>
            </a:r>
            <a:r>
              <a:rPr lang="en-US" sz="3559"/>
              <a:t>Cont’d</a:t>
            </a:r>
            <a:endParaRPr sz="4100"/>
          </a:p>
        </p:txBody>
      </p:sp>
      <p:pic>
        <p:nvPicPr>
          <p:cNvPr id="380" name="Google Shape;380;p45"/>
          <p:cNvPicPr preferRelativeResize="0"/>
          <p:nvPr/>
        </p:nvPicPr>
        <p:blipFill>
          <a:blip r:embed="rId3">
            <a:alphaModFix/>
          </a:blip>
          <a:stretch>
            <a:fillRect/>
          </a:stretch>
        </p:blipFill>
        <p:spPr>
          <a:xfrm>
            <a:off x="59000" y="1973075"/>
            <a:ext cx="5928832" cy="3444976"/>
          </a:xfrm>
          <a:prstGeom prst="rect">
            <a:avLst/>
          </a:prstGeom>
          <a:noFill/>
          <a:ln>
            <a:noFill/>
          </a:ln>
        </p:spPr>
      </p:pic>
      <p:pic>
        <p:nvPicPr>
          <p:cNvPr id="381" name="Google Shape;381;p45"/>
          <p:cNvPicPr preferRelativeResize="0"/>
          <p:nvPr/>
        </p:nvPicPr>
        <p:blipFill>
          <a:blip r:embed="rId4">
            <a:alphaModFix/>
          </a:blip>
          <a:stretch>
            <a:fillRect/>
          </a:stretch>
        </p:blipFill>
        <p:spPr>
          <a:xfrm>
            <a:off x="5928825" y="1924506"/>
            <a:ext cx="6096026" cy="3542112"/>
          </a:xfrm>
          <a:prstGeom prst="rect">
            <a:avLst/>
          </a:prstGeom>
          <a:noFill/>
          <a:ln>
            <a:noFill/>
          </a:ln>
        </p:spPr>
      </p:pic>
      <p:sp>
        <p:nvSpPr>
          <p:cNvPr id="382" name="Google Shape;382;p45"/>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2023 23-234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Future Implementation</a:t>
            </a:r>
            <a:endParaRPr/>
          </a:p>
        </p:txBody>
      </p:sp>
      <p:sp>
        <p:nvSpPr>
          <p:cNvPr id="389" name="Google Shape;389;p46"/>
          <p:cNvSpPr txBox="1"/>
          <p:nvPr>
            <p:ph idx="1" type="body"/>
          </p:nvPr>
        </p:nvSpPr>
        <p:spPr>
          <a:xfrm>
            <a:off x="304800" y="1407000"/>
            <a:ext cx="11684100" cy="4917600"/>
          </a:xfrm>
          <a:prstGeom prst="rect">
            <a:avLst/>
          </a:prstGeom>
        </p:spPr>
        <p:txBody>
          <a:bodyPr anchorCtr="0" anchor="t" bIns="45700" lIns="91425" spcFirstLastPara="1" rIns="91425" wrap="square" tIns="45700">
            <a:normAutofit/>
          </a:bodyPr>
          <a:lstStyle/>
          <a:p>
            <a:pPr indent="-419100" lvl="0" marL="457200" marR="0" rtl="0" algn="l">
              <a:lnSpc>
                <a:spcPct val="150000"/>
              </a:lnSpc>
              <a:spcBef>
                <a:spcPts val="360"/>
              </a:spcBef>
              <a:spcAft>
                <a:spcPts val="0"/>
              </a:spcAft>
              <a:buSzPts val="3000"/>
              <a:buChar char="❖"/>
            </a:pPr>
            <a:r>
              <a:rPr lang="en-US" sz="3000">
                <a:latin typeface="Arial"/>
                <a:ea typeface="Arial"/>
                <a:cs typeface="Arial"/>
                <a:sym typeface="Arial"/>
              </a:rPr>
              <a:t>Integration of local storage with IPFS</a:t>
            </a:r>
            <a:endParaRPr sz="3000">
              <a:latin typeface="Arial"/>
              <a:ea typeface="Arial"/>
              <a:cs typeface="Arial"/>
              <a:sym typeface="Arial"/>
            </a:endParaRPr>
          </a:p>
          <a:p>
            <a:pPr indent="-419100" lvl="0" marL="457200" marR="0" rtl="0" algn="l">
              <a:lnSpc>
                <a:spcPct val="150000"/>
              </a:lnSpc>
              <a:spcBef>
                <a:spcPts val="0"/>
              </a:spcBef>
              <a:spcAft>
                <a:spcPts val="0"/>
              </a:spcAft>
              <a:buSzPts val="3000"/>
              <a:buChar char="❖"/>
            </a:pPr>
            <a:r>
              <a:rPr lang="en-US" sz="3000">
                <a:latin typeface="Arial"/>
                <a:ea typeface="Arial"/>
                <a:cs typeface="Arial"/>
                <a:sym typeface="Arial"/>
              </a:rPr>
              <a:t>Tracing and Observability </a:t>
            </a:r>
            <a:endParaRPr sz="3000">
              <a:latin typeface="Arial"/>
              <a:ea typeface="Arial"/>
              <a:cs typeface="Arial"/>
              <a:sym typeface="Arial"/>
            </a:endParaRPr>
          </a:p>
          <a:p>
            <a:pPr indent="-419100" lvl="0" marL="457200" marR="0" rtl="0" algn="l">
              <a:lnSpc>
                <a:spcPct val="150000"/>
              </a:lnSpc>
              <a:spcBef>
                <a:spcPts val="0"/>
              </a:spcBef>
              <a:spcAft>
                <a:spcPts val="0"/>
              </a:spcAft>
              <a:buSzPts val="3000"/>
              <a:buChar char="❖"/>
            </a:pPr>
            <a:r>
              <a:rPr lang="en-US" sz="3000">
                <a:latin typeface="Arial"/>
                <a:ea typeface="Arial"/>
                <a:cs typeface="Arial"/>
                <a:sym typeface="Arial"/>
              </a:rPr>
              <a:t>Data backup</a:t>
            </a:r>
            <a:endParaRPr sz="3000">
              <a:latin typeface="Arial"/>
              <a:ea typeface="Arial"/>
              <a:cs typeface="Arial"/>
              <a:sym typeface="Arial"/>
            </a:endParaRPr>
          </a:p>
          <a:p>
            <a:pPr indent="-419100" lvl="0" marL="457200" marR="0" rtl="0" algn="l">
              <a:lnSpc>
                <a:spcPct val="150000"/>
              </a:lnSpc>
              <a:spcBef>
                <a:spcPts val="0"/>
              </a:spcBef>
              <a:spcAft>
                <a:spcPts val="0"/>
              </a:spcAft>
              <a:buSzPts val="3000"/>
              <a:buChar char="❖"/>
            </a:pPr>
            <a:r>
              <a:rPr lang="en-US" sz="3000">
                <a:latin typeface="Arial"/>
                <a:ea typeface="Arial"/>
                <a:cs typeface="Arial"/>
                <a:sym typeface="Arial"/>
              </a:rPr>
              <a:t>Unit and load testing</a:t>
            </a:r>
            <a:endParaRPr sz="3000">
              <a:latin typeface="Arial"/>
              <a:ea typeface="Arial"/>
              <a:cs typeface="Arial"/>
              <a:sym typeface="Arial"/>
            </a:endParaRPr>
          </a:p>
        </p:txBody>
      </p:sp>
      <p:pic>
        <p:nvPicPr>
          <p:cNvPr id="390" name="Google Shape;390;p46"/>
          <p:cNvPicPr preferRelativeResize="0"/>
          <p:nvPr/>
        </p:nvPicPr>
        <p:blipFill>
          <a:blip r:embed="rId3">
            <a:alphaModFix/>
          </a:blip>
          <a:stretch>
            <a:fillRect/>
          </a:stretch>
        </p:blipFill>
        <p:spPr>
          <a:xfrm>
            <a:off x="7259150" y="3135450"/>
            <a:ext cx="4490276" cy="2994975"/>
          </a:xfrm>
          <a:prstGeom prst="rect">
            <a:avLst/>
          </a:prstGeom>
          <a:noFill/>
          <a:ln>
            <a:noFill/>
          </a:ln>
        </p:spPr>
      </p:pic>
      <p:sp>
        <p:nvSpPr>
          <p:cNvPr id="391" name="Google Shape;391;p46"/>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2023 23-234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Completion Of The Project</a:t>
            </a:r>
            <a:endParaRPr/>
          </a:p>
        </p:txBody>
      </p:sp>
      <p:sp>
        <p:nvSpPr>
          <p:cNvPr id="397" name="Google Shape;397;p47"/>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pic>
        <p:nvPicPr>
          <p:cNvPr id="398" name="Google Shape;398;p47"/>
          <p:cNvPicPr preferRelativeResize="0"/>
          <p:nvPr/>
        </p:nvPicPr>
        <p:blipFill rotWithShape="1">
          <a:blip r:embed="rId3">
            <a:alphaModFix/>
          </a:blip>
          <a:srcRect b="25933" l="2248" r="1671" t="2821"/>
          <a:stretch/>
        </p:blipFill>
        <p:spPr>
          <a:xfrm>
            <a:off x="1866650" y="1435800"/>
            <a:ext cx="8458701" cy="47043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8"/>
          <p:cNvSpPr txBox="1"/>
          <p:nvPr>
            <p:ph type="title"/>
          </p:nvPr>
        </p:nvSpPr>
        <p:spPr>
          <a:xfrm>
            <a:off x="0" y="0"/>
            <a:ext cx="10363200" cy="831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REFERENCES</a:t>
            </a:r>
            <a:endParaRPr/>
          </a:p>
        </p:txBody>
      </p:sp>
      <p:sp>
        <p:nvSpPr>
          <p:cNvPr id="404" name="Google Shape;404;p48"/>
          <p:cNvSpPr txBox="1"/>
          <p:nvPr>
            <p:ph idx="1" type="body"/>
          </p:nvPr>
        </p:nvSpPr>
        <p:spPr>
          <a:xfrm>
            <a:off x="76200" y="983950"/>
            <a:ext cx="11592000" cy="4954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[1]. C. Staff, “Blockchain social media and crypto social media,” Cryptopedia . [Online]. Available: https://www.gemini.com/cryptopedia/blockchain-social-media-decentralized-social-media#section-blockchain-and-social-media. [Accessed: 20-Mar-2023]. </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[2]. Sketchar, “What advantages does web 3.0 give to creators?,” Sketchar, 03-Mar-2023. [Online]. Available: https://blog.sketchar.io/what-advantages-does-web-3-0-give-to-creators/. [Accessed: 20-Mar-2023]. </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[3]. T. Cai, Z. Hong, S. Liu, W. Chen, Z. Zheng and Y. Yu, "SocialChain: Decoupling Social Data and Applications to Return Your Data Ownership," in IEEE Transactions on Services Computing, vol. 16, no. 1, pp. 600-614, 1 Jan.-Feb. 2023, doi: 10.1109/TSC.2021.3128959.</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[4]. R. Nourmohammadi and K. Zhang, "An On-Chain Governance Model Based on Particle Swarm Optimization for Reducing Blockchain Forks," in IEEE Access, vol. 10, pp. 118965-118980, 2022, doi: 10.1109/ACCESS.2022.3221419.</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[5]. “Decentralized social media,” Mastodon. [Online]. Available: https://joinmastodon.org/. [Accessed: 20-Mar-2023]. </a:t>
            </a:r>
            <a:endParaRPr sz="1600">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1"/>
              </a:buClr>
              <a:buSzPts val="1100"/>
              <a:buNone/>
            </a:pPr>
            <a:r>
              <a:rPr lang="en-US" sz="1600">
                <a:solidFill>
                  <a:schemeClr val="dk1"/>
                </a:solidFill>
                <a:latin typeface="Arial"/>
                <a:ea typeface="Arial"/>
                <a:cs typeface="Arial"/>
                <a:sym typeface="Arial"/>
              </a:rPr>
              <a:t>[6]. S. Freight, “The decentralized social blockchain,” DeSo. [Online]. Available: https://www.deso.com/. [Accessed: 20-Mar-2023]. </a:t>
            </a:r>
            <a:endParaRPr sz="1600">
              <a:solidFill>
                <a:schemeClr val="dk1"/>
              </a:solidFill>
              <a:latin typeface="Arial"/>
              <a:ea typeface="Arial"/>
              <a:cs typeface="Arial"/>
              <a:sym typeface="Arial"/>
            </a:endParaRPr>
          </a:p>
        </p:txBody>
      </p:sp>
      <p:sp>
        <p:nvSpPr>
          <p:cNvPr id="405" name="Google Shape;405;p48"/>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9"/>
          <p:cNvSpPr/>
          <p:nvPr/>
        </p:nvSpPr>
        <p:spPr>
          <a:xfrm>
            <a:off x="10029125" y="123225"/>
            <a:ext cx="2088900" cy="2368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9"/>
          <p:cNvSpPr txBox="1"/>
          <p:nvPr>
            <p:ph type="title"/>
          </p:nvPr>
        </p:nvSpPr>
        <p:spPr>
          <a:xfrm>
            <a:off x="1943688" y="4558500"/>
            <a:ext cx="8304600" cy="901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sz="3711"/>
              <a:t>Dhananjani G.G.S.</a:t>
            </a:r>
            <a:r>
              <a:rPr lang="en-US" sz="3711"/>
              <a:t> | </a:t>
            </a:r>
            <a:r>
              <a:rPr b="0" lang="en-US" sz="3600"/>
              <a:t>IT20137496 </a:t>
            </a:r>
            <a:r>
              <a:rPr b="0" lang="en-US" sz="3600"/>
              <a:t>| IT</a:t>
            </a:r>
            <a:endParaRPr sz="3600"/>
          </a:p>
        </p:txBody>
      </p:sp>
      <p:sp>
        <p:nvSpPr>
          <p:cNvPr id="412" name="Google Shape;412;p49"/>
          <p:cNvSpPr txBox="1"/>
          <p:nvPr>
            <p:ph idx="1" type="body"/>
          </p:nvPr>
        </p:nvSpPr>
        <p:spPr>
          <a:xfrm>
            <a:off x="914388" y="3130800"/>
            <a:ext cx="10363200" cy="901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None/>
            </a:pPr>
            <a:r>
              <a:rPr lang="en-US" sz="3300">
                <a:solidFill>
                  <a:schemeClr val="dk1"/>
                </a:solidFill>
                <a:latin typeface="Arial"/>
                <a:ea typeface="Arial"/>
                <a:cs typeface="Arial"/>
                <a:sym typeface="Arial"/>
              </a:rPr>
              <a:t>DECENTRALIZED DATA INTEGRITY</a:t>
            </a:r>
            <a:endParaRPr sz="3300">
              <a:solidFill>
                <a:schemeClr val="dk1"/>
              </a:solidFill>
              <a:latin typeface="Arial"/>
              <a:ea typeface="Arial"/>
              <a:cs typeface="Arial"/>
              <a:sym typeface="Arial"/>
            </a:endParaRPr>
          </a:p>
        </p:txBody>
      </p:sp>
      <p:sp>
        <p:nvSpPr>
          <p:cNvPr id="413" name="Google Shape;413;p4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rPr>
              <a:t>   |   Dhananjani G.G.S.</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a:t>
            </a:r>
            <a:r>
              <a:rPr lang="en-US" sz="1800">
                <a:solidFill>
                  <a:schemeClr val="dk1"/>
                </a:solidFill>
              </a:rPr>
              <a:t>23-234</a:t>
            </a:r>
            <a:endParaRPr/>
          </a:p>
        </p:txBody>
      </p:sp>
      <p:pic>
        <p:nvPicPr>
          <p:cNvPr id="414" name="Google Shape;414;p49"/>
          <p:cNvPicPr preferRelativeResize="0"/>
          <p:nvPr/>
        </p:nvPicPr>
        <p:blipFill rotWithShape="1">
          <a:blip r:embed="rId3">
            <a:alphaModFix/>
          </a:blip>
          <a:srcRect b="0" l="4438" r="4429" t="0"/>
          <a:stretch/>
        </p:blipFill>
        <p:spPr>
          <a:xfrm>
            <a:off x="9959598" y="123225"/>
            <a:ext cx="2158377" cy="2368500"/>
          </a:xfrm>
          <a:prstGeom prst="rect">
            <a:avLst/>
          </a:prstGeom>
          <a:noFill/>
          <a:ln>
            <a:noFill/>
          </a:ln>
        </p:spPr>
      </p:pic>
      <p:pic>
        <p:nvPicPr>
          <p:cNvPr id="415" name="Google Shape;415;p49"/>
          <p:cNvPicPr preferRelativeResize="0"/>
          <p:nvPr/>
        </p:nvPicPr>
        <p:blipFill rotWithShape="1">
          <a:blip r:embed="rId4">
            <a:alphaModFix amt="22000"/>
          </a:blip>
          <a:srcRect b="35963" l="0" r="60355" t="0"/>
          <a:stretch/>
        </p:blipFill>
        <p:spPr>
          <a:xfrm rot="5399998">
            <a:off x="-634023" y="-4417800"/>
            <a:ext cx="7208596" cy="83062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0"/>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Introduction</a:t>
            </a:r>
            <a:endParaRPr/>
          </a:p>
        </p:txBody>
      </p:sp>
      <p:sp>
        <p:nvSpPr>
          <p:cNvPr id="421" name="Google Shape;421;p50"/>
          <p:cNvSpPr txBox="1"/>
          <p:nvPr>
            <p:ph idx="1" type="body"/>
          </p:nvPr>
        </p:nvSpPr>
        <p:spPr>
          <a:xfrm>
            <a:off x="304800" y="1530375"/>
            <a:ext cx="11684100" cy="4528800"/>
          </a:xfrm>
          <a:prstGeom prst="rect">
            <a:avLst/>
          </a:prstGeom>
          <a:noFill/>
          <a:ln>
            <a:noFill/>
          </a:ln>
        </p:spPr>
        <p:txBody>
          <a:bodyPr anchorCtr="0" anchor="t" bIns="45700" lIns="91425" spcFirstLastPara="1" rIns="91425" wrap="square" tIns="45700">
            <a:normAutofit fontScale="32500" lnSpcReduction="20000"/>
          </a:bodyPr>
          <a:lstStyle/>
          <a:p>
            <a:pPr indent="-424976" lvl="0" marL="457200" rtl="0" algn="l">
              <a:lnSpc>
                <a:spcPct val="115000"/>
              </a:lnSpc>
              <a:spcBef>
                <a:spcPts val="1200"/>
              </a:spcBef>
              <a:spcAft>
                <a:spcPts val="0"/>
              </a:spcAft>
              <a:buSzPct val="100000"/>
              <a:buChar char="❖"/>
            </a:pPr>
            <a:r>
              <a:rPr lang="en-US" sz="9515">
                <a:latin typeface="Arial"/>
                <a:ea typeface="Arial"/>
                <a:cs typeface="Arial"/>
                <a:sym typeface="Arial"/>
              </a:rPr>
              <a:t>Data integrity is a main aspect of any application. [1]</a:t>
            </a:r>
            <a:endParaRPr sz="9515">
              <a:latin typeface="Arial"/>
              <a:ea typeface="Arial"/>
              <a:cs typeface="Arial"/>
              <a:sym typeface="Arial"/>
            </a:endParaRPr>
          </a:p>
          <a:p>
            <a:pPr indent="0" lvl="0" marL="457200" rtl="0" algn="l">
              <a:lnSpc>
                <a:spcPct val="115000"/>
              </a:lnSpc>
              <a:spcBef>
                <a:spcPts val="1200"/>
              </a:spcBef>
              <a:spcAft>
                <a:spcPts val="0"/>
              </a:spcAft>
              <a:buNone/>
            </a:pPr>
            <a:r>
              <a:t/>
            </a:r>
            <a:endParaRPr sz="9515">
              <a:latin typeface="Arial"/>
              <a:ea typeface="Arial"/>
              <a:cs typeface="Arial"/>
              <a:sym typeface="Arial"/>
            </a:endParaRPr>
          </a:p>
          <a:p>
            <a:pPr indent="-424976" lvl="0" marL="457200" rtl="0" algn="l">
              <a:lnSpc>
                <a:spcPct val="115000"/>
              </a:lnSpc>
              <a:spcBef>
                <a:spcPts val="1200"/>
              </a:spcBef>
              <a:spcAft>
                <a:spcPts val="0"/>
              </a:spcAft>
              <a:buSzPct val="100000"/>
              <a:buChar char="❖"/>
            </a:pPr>
            <a:r>
              <a:rPr lang="en-US" sz="9515">
                <a:latin typeface="Arial"/>
                <a:ea typeface="Arial"/>
                <a:cs typeface="Arial"/>
                <a:sym typeface="Arial"/>
              </a:rPr>
              <a:t>C</a:t>
            </a:r>
            <a:r>
              <a:rPr lang="en-US" sz="9515">
                <a:latin typeface="Arial"/>
                <a:ea typeface="Arial"/>
                <a:cs typeface="Arial"/>
                <a:sym typeface="Arial"/>
              </a:rPr>
              <a:t>urrently, there are various mechanisms available to maintain the integrity of data in decentralised application.</a:t>
            </a:r>
            <a:endParaRPr sz="9515">
              <a:latin typeface="Arial"/>
              <a:ea typeface="Arial"/>
              <a:cs typeface="Arial"/>
              <a:sym typeface="Arial"/>
            </a:endParaRPr>
          </a:p>
          <a:p>
            <a:pPr indent="0" lvl="0" marL="457200" rtl="0" algn="l">
              <a:lnSpc>
                <a:spcPct val="115000"/>
              </a:lnSpc>
              <a:spcBef>
                <a:spcPts val="1200"/>
              </a:spcBef>
              <a:spcAft>
                <a:spcPts val="0"/>
              </a:spcAft>
              <a:buNone/>
            </a:pPr>
            <a:r>
              <a:t/>
            </a:r>
            <a:endParaRPr sz="9515">
              <a:latin typeface="Arial"/>
              <a:ea typeface="Arial"/>
              <a:cs typeface="Arial"/>
              <a:sym typeface="Arial"/>
            </a:endParaRPr>
          </a:p>
          <a:p>
            <a:pPr indent="-424976" lvl="0" marL="457200" rtl="0" algn="l">
              <a:lnSpc>
                <a:spcPct val="115000"/>
              </a:lnSpc>
              <a:spcBef>
                <a:spcPts val="1200"/>
              </a:spcBef>
              <a:spcAft>
                <a:spcPts val="0"/>
              </a:spcAft>
              <a:buSzPct val="100000"/>
              <a:buChar char="❖"/>
            </a:pPr>
            <a:r>
              <a:rPr lang="en-US" sz="9515">
                <a:latin typeface="Arial"/>
                <a:ea typeface="Arial"/>
                <a:cs typeface="Arial"/>
                <a:sym typeface="Arial"/>
              </a:rPr>
              <a:t>In here, try to implement a proper data integrity mechanism on top of IPFS.</a:t>
            </a:r>
            <a:endParaRPr sz="9515">
              <a:latin typeface="Arial"/>
              <a:ea typeface="Arial"/>
              <a:cs typeface="Arial"/>
              <a:sym typeface="Arial"/>
            </a:endParaRPr>
          </a:p>
          <a:p>
            <a:pPr indent="0" lvl="0" marL="0" rtl="0" algn="l">
              <a:lnSpc>
                <a:spcPct val="115000"/>
              </a:lnSpc>
              <a:spcBef>
                <a:spcPts val="1200"/>
              </a:spcBef>
              <a:spcAft>
                <a:spcPts val="0"/>
              </a:spcAft>
              <a:buNone/>
            </a:pPr>
            <a:r>
              <a:t/>
            </a:r>
            <a:endParaRPr sz="2700">
              <a:latin typeface="Arial"/>
              <a:ea typeface="Arial"/>
              <a:cs typeface="Arial"/>
              <a:sym typeface="Arial"/>
            </a:endParaRPr>
          </a:p>
          <a:p>
            <a:pPr indent="0" lvl="0" marL="1371600" rtl="0" algn="l">
              <a:lnSpc>
                <a:spcPct val="200000"/>
              </a:lnSpc>
              <a:spcBef>
                <a:spcPts val="1200"/>
              </a:spcBef>
              <a:spcAft>
                <a:spcPts val="0"/>
              </a:spcAft>
              <a:buNone/>
            </a:pPr>
            <a:r>
              <a:t/>
            </a:r>
            <a:endParaRPr sz="2900">
              <a:latin typeface="Arial"/>
              <a:ea typeface="Arial"/>
              <a:cs typeface="Arial"/>
              <a:sym typeface="Arial"/>
            </a:endParaRPr>
          </a:p>
        </p:txBody>
      </p:sp>
      <p:sp>
        <p:nvSpPr>
          <p:cNvPr id="422" name="Google Shape;422;p5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a:t>
            </a:r>
            <a:r>
              <a:rPr lang="en-US" sz="1800">
                <a:solidFill>
                  <a:schemeClr val="dk1"/>
                </a:solidFill>
                <a:latin typeface="Cambria"/>
                <a:ea typeface="Cambria"/>
                <a:cs typeface="Cambria"/>
                <a:sym typeface="Cambria"/>
              </a:rPr>
              <a:t>  23-234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1"/>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Problem</a:t>
            </a:r>
            <a:endParaRPr/>
          </a:p>
        </p:txBody>
      </p:sp>
      <p:sp>
        <p:nvSpPr>
          <p:cNvPr id="428" name="Google Shape;428;p51"/>
          <p:cNvSpPr txBox="1"/>
          <p:nvPr>
            <p:ph idx="1" type="body"/>
          </p:nvPr>
        </p:nvSpPr>
        <p:spPr>
          <a:xfrm>
            <a:off x="451275" y="1492300"/>
            <a:ext cx="6681900" cy="4566600"/>
          </a:xfrm>
          <a:prstGeom prst="rect">
            <a:avLst/>
          </a:prstGeom>
          <a:noFill/>
          <a:ln>
            <a:noFill/>
          </a:ln>
        </p:spPr>
        <p:txBody>
          <a:bodyPr anchorCtr="0" anchor="t" bIns="45700" lIns="91425" spcFirstLastPara="1" rIns="91425" wrap="square" tIns="45700">
            <a:normAutofit lnSpcReduction="10000"/>
          </a:bodyPr>
          <a:lstStyle/>
          <a:p>
            <a:pPr indent="-431800" lvl="0" marL="342900" rtl="0" algn="just">
              <a:lnSpc>
                <a:spcPct val="100000"/>
              </a:lnSpc>
              <a:spcBef>
                <a:spcPts val="0"/>
              </a:spcBef>
              <a:spcAft>
                <a:spcPts val="0"/>
              </a:spcAft>
              <a:buSzPts val="3200"/>
              <a:buChar char="❖"/>
            </a:pPr>
            <a:r>
              <a:rPr lang="en-US">
                <a:latin typeface="Arial"/>
                <a:ea typeface="Arial"/>
                <a:cs typeface="Arial"/>
                <a:sym typeface="Arial"/>
              </a:rPr>
              <a:t>How to </a:t>
            </a:r>
            <a:r>
              <a:rPr lang="en-US">
                <a:latin typeface="Arial"/>
                <a:ea typeface="Arial"/>
                <a:cs typeface="Arial"/>
                <a:sym typeface="Arial"/>
              </a:rPr>
              <a:t>maintain integrity of user data which saved on user device?</a:t>
            </a:r>
            <a:endParaRPr>
              <a:latin typeface="Arial"/>
              <a:ea typeface="Arial"/>
              <a:cs typeface="Arial"/>
              <a:sym typeface="Arial"/>
            </a:endParaRPr>
          </a:p>
          <a:p>
            <a:pPr indent="0" lvl="0" marL="342900" rtl="0" algn="just">
              <a:lnSpc>
                <a:spcPct val="100000"/>
              </a:lnSpc>
              <a:spcBef>
                <a:spcPts val="1200"/>
              </a:spcBef>
              <a:spcAft>
                <a:spcPts val="0"/>
              </a:spcAft>
              <a:buNone/>
            </a:pPr>
            <a:r>
              <a:t/>
            </a:r>
            <a:endParaRPr>
              <a:latin typeface="Arial"/>
              <a:ea typeface="Arial"/>
              <a:cs typeface="Arial"/>
              <a:sym typeface="Arial"/>
            </a:endParaRPr>
          </a:p>
          <a:p>
            <a:pPr indent="-431800" lvl="0" marL="342900" rtl="0" algn="just">
              <a:lnSpc>
                <a:spcPct val="100000"/>
              </a:lnSpc>
              <a:spcBef>
                <a:spcPts val="1200"/>
              </a:spcBef>
              <a:spcAft>
                <a:spcPts val="0"/>
              </a:spcAft>
              <a:buSzPts val="3200"/>
              <a:buChar char="❖"/>
            </a:pPr>
            <a:r>
              <a:rPr lang="en-US">
                <a:latin typeface="Arial"/>
                <a:ea typeface="Arial"/>
                <a:cs typeface="Arial"/>
                <a:sym typeface="Arial"/>
              </a:rPr>
              <a:t>What is the best mechanism for </a:t>
            </a:r>
            <a:r>
              <a:rPr lang="en-US">
                <a:latin typeface="Arial"/>
                <a:ea typeface="Arial"/>
                <a:cs typeface="Arial"/>
                <a:sym typeface="Arial"/>
              </a:rPr>
              <a:t>achieve</a:t>
            </a:r>
            <a:r>
              <a:rPr lang="en-US">
                <a:latin typeface="Arial"/>
                <a:ea typeface="Arial"/>
                <a:cs typeface="Arial"/>
                <a:sym typeface="Arial"/>
              </a:rPr>
              <a:t> user data </a:t>
            </a:r>
            <a:r>
              <a:rPr lang="en-US">
                <a:latin typeface="Arial"/>
                <a:ea typeface="Arial"/>
                <a:cs typeface="Arial"/>
                <a:sym typeface="Arial"/>
              </a:rPr>
              <a:t>integrity</a:t>
            </a:r>
            <a:r>
              <a:rPr lang="en-US">
                <a:latin typeface="Arial"/>
                <a:ea typeface="Arial"/>
                <a:cs typeface="Arial"/>
                <a:sym typeface="Arial"/>
              </a:rPr>
              <a:t>?</a:t>
            </a:r>
            <a:endParaRPr>
              <a:latin typeface="Arial"/>
              <a:ea typeface="Arial"/>
              <a:cs typeface="Arial"/>
              <a:sym typeface="Arial"/>
            </a:endParaRPr>
          </a:p>
          <a:p>
            <a:pPr indent="0" lvl="0" marL="342900" rtl="0" algn="just">
              <a:lnSpc>
                <a:spcPct val="100000"/>
              </a:lnSpc>
              <a:spcBef>
                <a:spcPts val="1200"/>
              </a:spcBef>
              <a:spcAft>
                <a:spcPts val="0"/>
              </a:spcAft>
              <a:buNone/>
            </a:pPr>
            <a:r>
              <a:t/>
            </a:r>
            <a:endParaRPr>
              <a:latin typeface="Arial"/>
              <a:ea typeface="Arial"/>
              <a:cs typeface="Arial"/>
              <a:sym typeface="Arial"/>
            </a:endParaRPr>
          </a:p>
          <a:p>
            <a:pPr indent="-431800" lvl="0" marL="342900" rtl="0" algn="just">
              <a:lnSpc>
                <a:spcPct val="100000"/>
              </a:lnSpc>
              <a:spcBef>
                <a:spcPts val="1200"/>
              </a:spcBef>
              <a:spcAft>
                <a:spcPts val="0"/>
              </a:spcAft>
              <a:buSzPts val="3200"/>
              <a:buChar char="❖"/>
            </a:pPr>
            <a:r>
              <a:rPr lang="en-US">
                <a:latin typeface="Arial"/>
                <a:ea typeface="Arial"/>
                <a:cs typeface="Arial"/>
                <a:sym typeface="Arial"/>
              </a:rPr>
              <a:t>How to ensure user data </a:t>
            </a:r>
            <a:r>
              <a:rPr lang="en-US">
                <a:latin typeface="Arial"/>
                <a:ea typeface="Arial"/>
                <a:cs typeface="Arial"/>
                <a:sym typeface="Arial"/>
              </a:rPr>
              <a:t>integrity</a:t>
            </a:r>
            <a:r>
              <a:rPr lang="en-US">
                <a:latin typeface="Arial"/>
                <a:ea typeface="Arial"/>
                <a:cs typeface="Arial"/>
                <a:sym typeface="Arial"/>
              </a:rPr>
              <a:t> using IPFS network? [2]</a:t>
            </a:r>
            <a:endParaRPr>
              <a:latin typeface="Arial"/>
              <a:ea typeface="Arial"/>
              <a:cs typeface="Arial"/>
              <a:sym typeface="Arial"/>
            </a:endParaRPr>
          </a:p>
        </p:txBody>
      </p:sp>
      <p:sp>
        <p:nvSpPr>
          <p:cNvPr id="429" name="Google Shape;429;p5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a:t>
            </a:r>
            <a:r>
              <a:rPr lang="en-US" sz="1800">
                <a:solidFill>
                  <a:schemeClr val="dk1"/>
                </a:solidFill>
                <a:latin typeface="Cambria"/>
                <a:ea typeface="Cambria"/>
                <a:cs typeface="Cambria"/>
                <a:sym typeface="Cambria"/>
              </a:rPr>
              <a:t>23-234</a:t>
            </a:r>
            <a:endParaRPr/>
          </a:p>
        </p:txBody>
      </p:sp>
      <p:pic>
        <p:nvPicPr>
          <p:cNvPr id="430" name="Google Shape;430;p51"/>
          <p:cNvPicPr preferRelativeResize="0"/>
          <p:nvPr/>
        </p:nvPicPr>
        <p:blipFill>
          <a:blip r:embed="rId3">
            <a:alphaModFix/>
          </a:blip>
          <a:stretch>
            <a:fillRect/>
          </a:stretch>
        </p:blipFill>
        <p:spPr>
          <a:xfrm>
            <a:off x="7953300" y="1611488"/>
            <a:ext cx="3787425" cy="3787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Sub Objectives</a:t>
            </a:r>
            <a:endParaRPr/>
          </a:p>
        </p:txBody>
      </p:sp>
      <p:sp>
        <p:nvSpPr>
          <p:cNvPr id="436" name="Google Shape;436;p5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a:t>
            </a:r>
            <a:r>
              <a:rPr lang="en-US" sz="1800">
                <a:solidFill>
                  <a:schemeClr val="dk1"/>
                </a:solidFill>
                <a:latin typeface="Cambria"/>
                <a:ea typeface="Cambria"/>
                <a:cs typeface="Cambria"/>
                <a:sym typeface="Cambria"/>
              </a:rPr>
              <a:t>23-234</a:t>
            </a:r>
            <a:endParaRPr/>
          </a:p>
        </p:txBody>
      </p:sp>
      <p:sp>
        <p:nvSpPr>
          <p:cNvPr id="437" name="Google Shape;437;p52"/>
          <p:cNvSpPr/>
          <p:nvPr/>
        </p:nvSpPr>
        <p:spPr>
          <a:xfrm>
            <a:off x="4752263" y="1995025"/>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Ensure consistency in preparation for hashing and signing</a:t>
            </a:r>
            <a:endParaRPr sz="2000">
              <a:solidFill>
                <a:srgbClr val="FFFFFF"/>
              </a:solidFill>
            </a:endParaRPr>
          </a:p>
        </p:txBody>
      </p:sp>
      <p:sp>
        <p:nvSpPr>
          <p:cNvPr id="438" name="Google Shape;438;p52"/>
          <p:cNvSpPr/>
          <p:nvPr/>
        </p:nvSpPr>
        <p:spPr>
          <a:xfrm>
            <a:off x="8403163" y="4134138"/>
            <a:ext cx="2999700" cy="1393800"/>
          </a:xfrm>
          <a:prstGeom prst="rect">
            <a:avLst/>
          </a:prstGeom>
          <a:solidFill>
            <a:srgbClr val="59595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solidFill>
                  <a:srgbClr val="FFFFFF"/>
                </a:solidFill>
              </a:rPr>
              <a:t>Ensure that the data has not been altered or tampered with during storage</a:t>
            </a:r>
            <a:endParaRPr sz="2000">
              <a:solidFill>
                <a:srgbClr val="FFFFFF"/>
              </a:solidFill>
            </a:endParaRPr>
          </a:p>
        </p:txBody>
      </p:sp>
      <p:sp>
        <p:nvSpPr>
          <p:cNvPr id="439" name="Google Shape;439;p52"/>
          <p:cNvSpPr/>
          <p:nvPr/>
        </p:nvSpPr>
        <p:spPr>
          <a:xfrm>
            <a:off x="8403163" y="1995013"/>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solidFill>
                  <a:schemeClr val="dk1"/>
                </a:solidFill>
              </a:rPr>
              <a:t>Ensures the data security</a:t>
            </a:r>
            <a:r>
              <a:rPr lang="en-US" sz="2000">
                <a:solidFill>
                  <a:schemeClr val="dk1"/>
                </a:solidFill>
              </a:rPr>
              <a:t> distributed across multiple nodes</a:t>
            </a:r>
            <a:endParaRPr sz="2000">
              <a:solidFill>
                <a:schemeClr val="dk1"/>
              </a:solidFill>
            </a:endParaRPr>
          </a:p>
        </p:txBody>
      </p:sp>
      <p:sp>
        <p:nvSpPr>
          <p:cNvPr id="440" name="Google Shape;440;p52"/>
          <p:cNvSpPr/>
          <p:nvPr/>
        </p:nvSpPr>
        <p:spPr>
          <a:xfrm>
            <a:off x="4752263" y="4134138"/>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t>Verify the authenticity of the data</a:t>
            </a:r>
            <a:endParaRPr sz="2000"/>
          </a:p>
        </p:txBody>
      </p:sp>
      <p:pic>
        <p:nvPicPr>
          <p:cNvPr id="441" name="Google Shape;441;p52"/>
          <p:cNvPicPr preferRelativeResize="0"/>
          <p:nvPr/>
        </p:nvPicPr>
        <p:blipFill>
          <a:blip r:embed="rId3">
            <a:alphaModFix/>
          </a:blip>
          <a:stretch>
            <a:fillRect/>
          </a:stretch>
        </p:blipFill>
        <p:spPr>
          <a:xfrm>
            <a:off x="789138" y="2165363"/>
            <a:ext cx="3106851" cy="31068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System Architecture</a:t>
            </a:r>
            <a:endParaRPr/>
          </a:p>
        </p:txBody>
      </p:sp>
      <p:sp>
        <p:nvSpPr>
          <p:cNvPr id="447" name="Google Shape;447;p5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2023 23-234</a:t>
            </a:r>
            <a:endParaRPr/>
          </a:p>
        </p:txBody>
      </p:sp>
      <p:pic>
        <p:nvPicPr>
          <p:cNvPr id="448" name="Google Shape;448;p53"/>
          <p:cNvPicPr preferRelativeResize="0"/>
          <p:nvPr/>
        </p:nvPicPr>
        <p:blipFill rotWithShape="1">
          <a:blip r:embed="rId3">
            <a:alphaModFix/>
          </a:blip>
          <a:srcRect b="0" l="0" r="0" t="0"/>
          <a:stretch/>
        </p:blipFill>
        <p:spPr>
          <a:xfrm>
            <a:off x="3515029" y="1268975"/>
            <a:ext cx="5159971" cy="505393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4"/>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Technologies</a:t>
            </a:r>
            <a:endParaRPr/>
          </a:p>
        </p:txBody>
      </p:sp>
      <p:pic>
        <p:nvPicPr>
          <p:cNvPr id="455" name="Google Shape;455;p54"/>
          <p:cNvPicPr preferRelativeResize="0"/>
          <p:nvPr/>
        </p:nvPicPr>
        <p:blipFill rotWithShape="1">
          <a:blip r:embed="rId3">
            <a:alphaModFix/>
          </a:blip>
          <a:srcRect b="9378" l="16527" r="0" t="10326"/>
          <a:stretch/>
        </p:blipFill>
        <p:spPr>
          <a:xfrm>
            <a:off x="8333350" y="2579477"/>
            <a:ext cx="2710850" cy="1706121"/>
          </a:xfrm>
          <a:prstGeom prst="rect">
            <a:avLst/>
          </a:prstGeom>
          <a:noFill/>
          <a:ln>
            <a:noFill/>
          </a:ln>
        </p:spPr>
      </p:pic>
      <p:pic>
        <p:nvPicPr>
          <p:cNvPr id="456" name="Google Shape;456;p54"/>
          <p:cNvPicPr preferRelativeResize="0"/>
          <p:nvPr/>
        </p:nvPicPr>
        <p:blipFill>
          <a:blip r:embed="rId4">
            <a:alphaModFix/>
          </a:blip>
          <a:stretch>
            <a:fillRect/>
          </a:stretch>
        </p:blipFill>
        <p:spPr>
          <a:xfrm>
            <a:off x="4672925" y="2454125"/>
            <a:ext cx="1956826" cy="1956826"/>
          </a:xfrm>
          <a:prstGeom prst="rect">
            <a:avLst/>
          </a:prstGeom>
          <a:noFill/>
          <a:ln>
            <a:noFill/>
          </a:ln>
        </p:spPr>
      </p:pic>
      <p:pic>
        <p:nvPicPr>
          <p:cNvPr id="457" name="Google Shape;457;p54"/>
          <p:cNvPicPr preferRelativeResize="0"/>
          <p:nvPr/>
        </p:nvPicPr>
        <p:blipFill>
          <a:blip r:embed="rId5">
            <a:alphaModFix/>
          </a:blip>
          <a:stretch>
            <a:fillRect/>
          </a:stretch>
        </p:blipFill>
        <p:spPr>
          <a:xfrm>
            <a:off x="970950" y="2523826"/>
            <a:ext cx="1652208" cy="1817424"/>
          </a:xfrm>
          <a:prstGeom prst="rect">
            <a:avLst/>
          </a:prstGeom>
          <a:noFill/>
          <a:ln>
            <a:noFill/>
          </a:ln>
        </p:spPr>
      </p:pic>
      <p:sp>
        <p:nvSpPr>
          <p:cNvPr id="458" name="Google Shape;458;p5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rPr>
              <a:t>   |   Dhananjani G.G.S.</a:t>
            </a:r>
            <a:r>
              <a:rPr b="1" lang="en-US" sz="1800">
                <a:solidFill>
                  <a:schemeClr val="dk1"/>
                </a:solidFill>
              </a:rPr>
              <a:t>   </a:t>
            </a:r>
            <a:r>
              <a:rPr lang="en-US" sz="1800">
                <a:solidFill>
                  <a:schemeClr val="dk1"/>
                </a:solidFill>
              </a:rPr>
              <a:t>|  2023</a:t>
            </a:r>
            <a:r>
              <a:rPr lang="en-US" sz="1800">
                <a:solidFill>
                  <a:schemeClr val="dk1"/>
                </a:solidFill>
              </a:rPr>
              <a:t> </a:t>
            </a:r>
            <a:r>
              <a:rPr lang="en-US" sz="1800">
                <a:solidFill>
                  <a:schemeClr val="dk1"/>
                </a:solidFill>
              </a:rPr>
              <a:t>23-234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304800" y="362750"/>
            <a:ext cx="68622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3859"/>
              <a:t>Research Problem</a:t>
            </a:r>
            <a:endParaRPr sz="3859"/>
          </a:p>
        </p:txBody>
      </p:sp>
      <p:sp>
        <p:nvSpPr>
          <p:cNvPr id="141" name="Google Shape;141;p19"/>
          <p:cNvSpPr txBox="1"/>
          <p:nvPr>
            <p:ph idx="1" type="body"/>
          </p:nvPr>
        </p:nvSpPr>
        <p:spPr>
          <a:xfrm>
            <a:off x="304800" y="1426700"/>
            <a:ext cx="11684100" cy="4581600"/>
          </a:xfrm>
          <a:prstGeom prst="rect">
            <a:avLst/>
          </a:prstGeom>
        </p:spPr>
        <p:txBody>
          <a:bodyPr anchorCtr="0" anchor="t" bIns="45700" lIns="91425" spcFirstLastPara="1" rIns="91425" wrap="square" tIns="45700">
            <a:normAutofit lnSpcReduction="10000"/>
          </a:bodyPr>
          <a:lstStyle/>
          <a:p>
            <a:pPr indent="-408940" lvl="0" marL="457200" rtl="0" algn="l">
              <a:lnSpc>
                <a:spcPct val="140000"/>
              </a:lnSpc>
              <a:spcBef>
                <a:spcPts val="0"/>
              </a:spcBef>
              <a:spcAft>
                <a:spcPts val="0"/>
              </a:spcAft>
              <a:buClr>
                <a:schemeClr val="dk1"/>
              </a:buClr>
              <a:buSzPts val="2840"/>
              <a:buFont typeface="Arial"/>
              <a:buChar char="❖"/>
            </a:pPr>
            <a:r>
              <a:rPr lang="en-US" sz="2840">
                <a:solidFill>
                  <a:schemeClr val="dk1"/>
                </a:solidFill>
                <a:latin typeface="Arial"/>
                <a:ea typeface="Arial"/>
                <a:cs typeface="Arial"/>
                <a:sym typeface="Arial"/>
              </a:rPr>
              <a:t>Existing social media platforms do not allow users to govern the data they upload or share on their platforms. This has resulted in numerous disagreements among users, and major social media corporations use this user information to gain revenue while compromising the confidentiality of the user data to third parties.</a:t>
            </a:r>
            <a:endParaRPr sz="2840">
              <a:solidFill>
                <a:schemeClr val="dk1"/>
              </a:solidFill>
              <a:latin typeface="Arial"/>
              <a:ea typeface="Arial"/>
              <a:cs typeface="Arial"/>
              <a:sym typeface="Arial"/>
            </a:endParaRPr>
          </a:p>
          <a:p>
            <a:pPr indent="-408940" lvl="0" marL="457200" rtl="0" algn="l">
              <a:lnSpc>
                <a:spcPct val="140000"/>
              </a:lnSpc>
              <a:spcBef>
                <a:spcPts val="0"/>
              </a:spcBef>
              <a:spcAft>
                <a:spcPts val="0"/>
              </a:spcAft>
              <a:buSzPts val="2840"/>
              <a:buFont typeface="Arial"/>
              <a:buChar char="❖"/>
            </a:pPr>
            <a:r>
              <a:rPr lang="en-US" sz="2840">
                <a:latin typeface="Arial"/>
                <a:ea typeface="Arial"/>
                <a:cs typeface="Arial"/>
                <a:sym typeface="Arial"/>
              </a:rPr>
              <a:t>The current social media platforms have given rise to a number of issues that prompt the need for a new approach to decentralized social media. </a:t>
            </a:r>
            <a:endParaRPr sz="284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5"/>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Progress of the Proposed Project</a:t>
            </a:r>
            <a:endParaRPr/>
          </a:p>
        </p:txBody>
      </p:sp>
      <p:pic>
        <p:nvPicPr>
          <p:cNvPr id="465" name="Google Shape;465;p55" title="Points scored"/>
          <p:cNvPicPr preferRelativeResize="0"/>
          <p:nvPr/>
        </p:nvPicPr>
        <p:blipFill>
          <a:blip r:embed="rId3">
            <a:alphaModFix/>
          </a:blip>
          <a:stretch>
            <a:fillRect/>
          </a:stretch>
        </p:blipFill>
        <p:spPr>
          <a:xfrm>
            <a:off x="6096000" y="1920950"/>
            <a:ext cx="5678151" cy="3580950"/>
          </a:xfrm>
          <a:prstGeom prst="rect">
            <a:avLst/>
          </a:prstGeom>
          <a:noFill/>
          <a:ln>
            <a:noFill/>
          </a:ln>
        </p:spPr>
      </p:pic>
      <p:sp>
        <p:nvSpPr>
          <p:cNvPr id="466" name="Google Shape;466;p55"/>
          <p:cNvSpPr txBox="1"/>
          <p:nvPr/>
        </p:nvSpPr>
        <p:spPr>
          <a:xfrm>
            <a:off x="542050" y="1590775"/>
            <a:ext cx="5419200" cy="3848100"/>
          </a:xfrm>
          <a:prstGeom prst="rect">
            <a:avLst/>
          </a:prstGeom>
          <a:noFill/>
          <a:ln>
            <a:noFill/>
          </a:ln>
        </p:spPr>
        <p:txBody>
          <a:bodyPr anchorCtr="0" anchor="ctr" bIns="91425" lIns="91425" spcFirstLastPara="1" rIns="91425" wrap="square" tIns="91425">
            <a:spAutoFit/>
          </a:bodyPr>
          <a:lstStyle/>
          <a:p>
            <a:pPr indent="-406400" lvl="0" marL="457200" marR="0" rtl="0" algn="l">
              <a:lnSpc>
                <a:spcPct val="150000"/>
              </a:lnSpc>
              <a:spcBef>
                <a:spcPts val="360"/>
              </a:spcBef>
              <a:spcAft>
                <a:spcPts val="0"/>
              </a:spcAft>
              <a:buClr>
                <a:schemeClr val="dk1"/>
              </a:buClr>
              <a:buSzPts val="2800"/>
              <a:buChar char="❖"/>
            </a:pPr>
            <a:r>
              <a:rPr lang="en-US" sz="2800">
                <a:solidFill>
                  <a:schemeClr val="dk1"/>
                </a:solidFill>
              </a:rPr>
              <a:t>Implemented hashing of data</a:t>
            </a:r>
            <a:endParaRPr sz="2800">
              <a:solidFill>
                <a:schemeClr val="dk1"/>
              </a:solidFill>
            </a:endParaRPr>
          </a:p>
          <a:p>
            <a:pPr indent="-406400" lvl="0" marL="457200" marR="0" rtl="0" algn="l">
              <a:lnSpc>
                <a:spcPct val="150000"/>
              </a:lnSpc>
              <a:spcBef>
                <a:spcPts val="0"/>
              </a:spcBef>
              <a:spcAft>
                <a:spcPts val="0"/>
              </a:spcAft>
              <a:buClr>
                <a:schemeClr val="dk1"/>
              </a:buClr>
              <a:buSzPts val="2800"/>
              <a:buChar char="❖"/>
            </a:pPr>
            <a:r>
              <a:rPr lang="en-US" sz="2800">
                <a:solidFill>
                  <a:schemeClr val="dk1"/>
                </a:solidFill>
              </a:rPr>
              <a:t>Implemented hashing of </a:t>
            </a:r>
            <a:r>
              <a:rPr lang="en-US" sz="2800">
                <a:solidFill>
                  <a:schemeClr val="dk1"/>
                </a:solidFill>
              </a:rPr>
              <a:t>multimedia</a:t>
            </a:r>
            <a:endParaRPr sz="2800">
              <a:solidFill>
                <a:schemeClr val="dk1"/>
              </a:solidFill>
            </a:endParaRPr>
          </a:p>
          <a:p>
            <a:pPr indent="-406400" lvl="0" marL="457200" marR="0" rtl="0" algn="l">
              <a:lnSpc>
                <a:spcPct val="150000"/>
              </a:lnSpc>
              <a:spcBef>
                <a:spcPts val="0"/>
              </a:spcBef>
              <a:spcAft>
                <a:spcPts val="0"/>
              </a:spcAft>
              <a:buClr>
                <a:schemeClr val="dk1"/>
              </a:buClr>
              <a:buSzPts val="2800"/>
              <a:buChar char="❖"/>
            </a:pPr>
            <a:r>
              <a:rPr lang="en-US" sz="2800">
                <a:solidFill>
                  <a:schemeClr val="dk1"/>
                </a:solidFill>
              </a:rPr>
              <a:t>Implemented persist hashes on database</a:t>
            </a:r>
            <a:endParaRPr sz="2800">
              <a:solidFill>
                <a:schemeClr val="dk1"/>
              </a:solidFill>
            </a:endParaRPr>
          </a:p>
          <a:p>
            <a:pPr indent="-406400" lvl="0" marL="457200" marR="0" rtl="0" algn="l">
              <a:lnSpc>
                <a:spcPct val="150000"/>
              </a:lnSpc>
              <a:spcBef>
                <a:spcPts val="0"/>
              </a:spcBef>
              <a:spcAft>
                <a:spcPts val="0"/>
              </a:spcAft>
              <a:buClr>
                <a:schemeClr val="dk1"/>
              </a:buClr>
              <a:buSzPts val="2800"/>
              <a:buChar char="❖"/>
            </a:pPr>
            <a:r>
              <a:rPr lang="en-US" sz="2800">
                <a:solidFill>
                  <a:schemeClr val="dk1"/>
                </a:solidFill>
              </a:rPr>
              <a:t>Implemented verified flag</a:t>
            </a:r>
            <a:endParaRPr sz="2800">
              <a:solidFill>
                <a:schemeClr val="dk1"/>
              </a:solidFill>
            </a:endParaRPr>
          </a:p>
        </p:txBody>
      </p:sp>
      <p:sp>
        <p:nvSpPr>
          <p:cNvPr id="467" name="Google Shape;467;p5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rPr>
              <a:t>   |   Dhananjani G.G.S.</a:t>
            </a:r>
            <a:r>
              <a:rPr b="1" lang="en-US" sz="1800">
                <a:solidFill>
                  <a:schemeClr val="dk1"/>
                </a:solidFill>
              </a:rPr>
              <a:t>   </a:t>
            </a:r>
            <a:r>
              <a:rPr lang="en-US" sz="1800">
                <a:solidFill>
                  <a:schemeClr val="dk1"/>
                </a:solidFill>
              </a:rPr>
              <a:t>|  2023</a:t>
            </a:r>
            <a:r>
              <a:rPr lang="en-US" sz="1800">
                <a:solidFill>
                  <a:schemeClr val="dk1"/>
                </a:solidFill>
              </a:rPr>
              <a:t> </a:t>
            </a:r>
            <a:r>
              <a:rPr lang="en-US" sz="1800">
                <a:solidFill>
                  <a:schemeClr val="dk1"/>
                </a:solidFill>
              </a:rPr>
              <a:t>23-234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6"/>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200"/>
              <a:t>Progress of the Proposed Project </a:t>
            </a:r>
            <a:r>
              <a:rPr lang="en-US" sz="3659"/>
              <a:t>Cont’d</a:t>
            </a:r>
            <a:endParaRPr sz="4200"/>
          </a:p>
        </p:txBody>
      </p:sp>
      <p:pic>
        <p:nvPicPr>
          <p:cNvPr id="474" name="Google Shape;474;p56"/>
          <p:cNvPicPr preferRelativeResize="0"/>
          <p:nvPr/>
        </p:nvPicPr>
        <p:blipFill>
          <a:blip r:embed="rId3">
            <a:alphaModFix/>
          </a:blip>
          <a:stretch>
            <a:fillRect/>
          </a:stretch>
        </p:blipFill>
        <p:spPr>
          <a:xfrm>
            <a:off x="1401004" y="1249500"/>
            <a:ext cx="9389993" cy="5456099"/>
          </a:xfrm>
          <a:prstGeom prst="rect">
            <a:avLst/>
          </a:prstGeom>
          <a:noFill/>
          <a:ln>
            <a:noFill/>
          </a:ln>
        </p:spPr>
      </p:pic>
      <p:sp>
        <p:nvSpPr>
          <p:cNvPr id="475" name="Google Shape;475;p56"/>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rPr>
              <a:t>   |   Dhananjani G.G.S.</a:t>
            </a:r>
            <a:r>
              <a:rPr b="1" lang="en-US" sz="1800">
                <a:solidFill>
                  <a:schemeClr val="dk1"/>
                </a:solidFill>
              </a:rPr>
              <a:t>   </a:t>
            </a:r>
            <a:r>
              <a:rPr lang="en-US" sz="1800">
                <a:solidFill>
                  <a:schemeClr val="dk1"/>
                </a:solidFill>
              </a:rPr>
              <a:t>|  2023</a:t>
            </a:r>
            <a:r>
              <a:rPr lang="en-US" sz="1800">
                <a:solidFill>
                  <a:schemeClr val="dk1"/>
                </a:solidFill>
              </a:rPr>
              <a:t> </a:t>
            </a:r>
            <a:r>
              <a:rPr lang="en-US" sz="1800">
                <a:solidFill>
                  <a:schemeClr val="dk1"/>
                </a:solidFill>
              </a:rPr>
              <a:t>23-234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7"/>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200"/>
              <a:t>Progress of the Proposed Project </a:t>
            </a:r>
            <a:r>
              <a:rPr lang="en-US" sz="3659"/>
              <a:t>Cont’d</a:t>
            </a:r>
            <a:endParaRPr sz="4200"/>
          </a:p>
        </p:txBody>
      </p:sp>
      <p:pic>
        <p:nvPicPr>
          <p:cNvPr id="482" name="Google Shape;482;p57"/>
          <p:cNvPicPr preferRelativeResize="0"/>
          <p:nvPr/>
        </p:nvPicPr>
        <p:blipFill>
          <a:blip r:embed="rId3">
            <a:alphaModFix/>
          </a:blip>
          <a:stretch>
            <a:fillRect/>
          </a:stretch>
        </p:blipFill>
        <p:spPr>
          <a:xfrm>
            <a:off x="159600" y="1758875"/>
            <a:ext cx="5721958" cy="3566400"/>
          </a:xfrm>
          <a:prstGeom prst="rect">
            <a:avLst/>
          </a:prstGeom>
          <a:noFill/>
          <a:ln>
            <a:noFill/>
          </a:ln>
        </p:spPr>
      </p:pic>
      <p:pic>
        <p:nvPicPr>
          <p:cNvPr id="483" name="Google Shape;483;p57"/>
          <p:cNvPicPr preferRelativeResize="0"/>
          <p:nvPr/>
        </p:nvPicPr>
        <p:blipFill>
          <a:blip r:embed="rId4">
            <a:alphaModFix/>
          </a:blip>
          <a:stretch>
            <a:fillRect/>
          </a:stretch>
        </p:blipFill>
        <p:spPr>
          <a:xfrm>
            <a:off x="5666325" y="1550000"/>
            <a:ext cx="6392223" cy="3984150"/>
          </a:xfrm>
          <a:prstGeom prst="rect">
            <a:avLst/>
          </a:prstGeom>
          <a:noFill/>
          <a:ln>
            <a:noFill/>
          </a:ln>
        </p:spPr>
      </p:pic>
      <p:sp>
        <p:nvSpPr>
          <p:cNvPr id="484" name="Google Shape;484;p57"/>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rPr>
              <a:t>   |   Dhananjani G.G.S.</a:t>
            </a:r>
            <a:r>
              <a:rPr b="1" lang="en-US" sz="1800">
                <a:solidFill>
                  <a:schemeClr val="dk1"/>
                </a:solidFill>
              </a:rPr>
              <a:t>   </a:t>
            </a:r>
            <a:r>
              <a:rPr lang="en-US" sz="1800">
                <a:solidFill>
                  <a:schemeClr val="dk1"/>
                </a:solidFill>
              </a:rPr>
              <a:t>|  2023</a:t>
            </a:r>
            <a:r>
              <a:rPr lang="en-US" sz="1800">
                <a:solidFill>
                  <a:schemeClr val="dk1"/>
                </a:solidFill>
              </a:rPr>
              <a:t> </a:t>
            </a:r>
            <a:r>
              <a:rPr lang="en-US" sz="1800">
                <a:solidFill>
                  <a:schemeClr val="dk1"/>
                </a:solidFill>
              </a:rPr>
              <a:t>23-234</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8"/>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Future Implementation</a:t>
            </a:r>
            <a:endParaRPr/>
          </a:p>
        </p:txBody>
      </p:sp>
      <p:sp>
        <p:nvSpPr>
          <p:cNvPr id="491" name="Google Shape;491;p58"/>
          <p:cNvSpPr txBox="1"/>
          <p:nvPr>
            <p:ph idx="1" type="body"/>
          </p:nvPr>
        </p:nvSpPr>
        <p:spPr>
          <a:xfrm>
            <a:off x="304800" y="1701975"/>
            <a:ext cx="11684100" cy="4622700"/>
          </a:xfrm>
          <a:prstGeom prst="rect">
            <a:avLst/>
          </a:prstGeom>
        </p:spPr>
        <p:txBody>
          <a:bodyPr anchorCtr="0" anchor="t" bIns="45700" lIns="91425" spcFirstLastPara="1" rIns="91425" wrap="square" tIns="45700">
            <a:normAutofit/>
          </a:bodyPr>
          <a:lstStyle/>
          <a:p>
            <a:pPr indent="-419100" lvl="0" marL="457200" marR="0" rtl="0" algn="l">
              <a:lnSpc>
                <a:spcPct val="150000"/>
              </a:lnSpc>
              <a:spcBef>
                <a:spcPts val="360"/>
              </a:spcBef>
              <a:spcAft>
                <a:spcPts val="0"/>
              </a:spcAft>
              <a:buSzPts val="3000"/>
              <a:buChar char="❖"/>
            </a:pPr>
            <a:r>
              <a:rPr lang="en-US" sz="3000">
                <a:latin typeface="Arial"/>
                <a:ea typeface="Arial"/>
                <a:cs typeface="Arial"/>
                <a:sym typeface="Arial"/>
              </a:rPr>
              <a:t>Publish master </a:t>
            </a:r>
            <a:r>
              <a:rPr lang="en-US" sz="3000">
                <a:latin typeface="Arial"/>
                <a:ea typeface="Arial"/>
                <a:cs typeface="Arial"/>
                <a:sym typeface="Arial"/>
              </a:rPr>
              <a:t>hash</a:t>
            </a:r>
            <a:r>
              <a:rPr lang="en-US" sz="3000">
                <a:latin typeface="Arial"/>
                <a:ea typeface="Arial"/>
                <a:cs typeface="Arial"/>
                <a:sym typeface="Arial"/>
              </a:rPr>
              <a:t> on IPFS</a:t>
            </a:r>
            <a:endParaRPr sz="3000">
              <a:latin typeface="Arial"/>
              <a:ea typeface="Arial"/>
              <a:cs typeface="Arial"/>
              <a:sym typeface="Arial"/>
            </a:endParaRPr>
          </a:p>
          <a:p>
            <a:pPr indent="-419100" lvl="0" marL="457200" marR="0" rtl="0" algn="l">
              <a:lnSpc>
                <a:spcPct val="150000"/>
              </a:lnSpc>
              <a:spcBef>
                <a:spcPts val="0"/>
              </a:spcBef>
              <a:spcAft>
                <a:spcPts val="0"/>
              </a:spcAft>
              <a:buSzPts val="3000"/>
              <a:buChar char="❖"/>
            </a:pPr>
            <a:r>
              <a:rPr lang="en-US" sz="3000">
                <a:latin typeface="Arial"/>
                <a:ea typeface="Arial"/>
                <a:cs typeface="Arial"/>
                <a:sym typeface="Arial"/>
              </a:rPr>
              <a:t>Filter </a:t>
            </a:r>
            <a:r>
              <a:rPr lang="en-US" sz="3000">
                <a:latin typeface="Arial"/>
                <a:ea typeface="Arial"/>
                <a:cs typeface="Arial"/>
                <a:sym typeface="Arial"/>
              </a:rPr>
              <a:t>unverified</a:t>
            </a:r>
            <a:r>
              <a:rPr lang="en-US" sz="3000">
                <a:latin typeface="Arial"/>
                <a:ea typeface="Arial"/>
                <a:cs typeface="Arial"/>
                <a:sym typeface="Arial"/>
              </a:rPr>
              <a:t> content</a:t>
            </a:r>
            <a:endParaRPr sz="3000">
              <a:latin typeface="Arial"/>
              <a:ea typeface="Arial"/>
              <a:cs typeface="Arial"/>
              <a:sym typeface="Arial"/>
            </a:endParaRPr>
          </a:p>
          <a:p>
            <a:pPr indent="-419100" lvl="0" marL="457200" marR="0" rtl="0" algn="l">
              <a:lnSpc>
                <a:spcPct val="150000"/>
              </a:lnSpc>
              <a:spcBef>
                <a:spcPts val="0"/>
              </a:spcBef>
              <a:spcAft>
                <a:spcPts val="0"/>
              </a:spcAft>
              <a:buSzPts val="3000"/>
              <a:buChar char="❖"/>
            </a:pPr>
            <a:r>
              <a:rPr lang="en-US" sz="3000">
                <a:latin typeface="Arial"/>
                <a:ea typeface="Arial"/>
                <a:cs typeface="Arial"/>
                <a:sym typeface="Arial"/>
              </a:rPr>
              <a:t>Allow purge </a:t>
            </a:r>
            <a:r>
              <a:rPr lang="en-US" sz="3000">
                <a:latin typeface="Arial"/>
                <a:ea typeface="Arial"/>
                <a:cs typeface="Arial"/>
                <a:sym typeface="Arial"/>
              </a:rPr>
              <a:t>unverified content</a:t>
            </a:r>
            <a:endParaRPr sz="3000">
              <a:latin typeface="Arial"/>
              <a:ea typeface="Arial"/>
              <a:cs typeface="Arial"/>
              <a:sym typeface="Arial"/>
            </a:endParaRPr>
          </a:p>
          <a:p>
            <a:pPr indent="-419100" lvl="0" marL="457200" marR="0" rtl="0" algn="l">
              <a:lnSpc>
                <a:spcPct val="150000"/>
              </a:lnSpc>
              <a:spcBef>
                <a:spcPts val="0"/>
              </a:spcBef>
              <a:spcAft>
                <a:spcPts val="0"/>
              </a:spcAft>
              <a:buSzPts val="3000"/>
              <a:buChar char="❖"/>
            </a:pPr>
            <a:r>
              <a:rPr lang="en-US" sz="3000">
                <a:latin typeface="Arial"/>
                <a:ea typeface="Arial"/>
                <a:cs typeface="Arial"/>
                <a:sym typeface="Arial"/>
              </a:rPr>
              <a:t>Unit testing</a:t>
            </a:r>
            <a:endParaRPr sz="3000">
              <a:latin typeface="Arial"/>
              <a:ea typeface="Arial"/>
              <a:cs typeface="Arial"/>
              <a:sym typeface="Arial"/>
            </a:endParaRPr>
          </a:p>
        </p:txBody>
      </p:sp>
      <p:pic>
        <p:nvPicPr>
          <p:cNvPr id="492" name="Google Shape;492;p58"/>
          <p:cNvPicPr preferRelativeResize="0"/>
          <p:nvPr/>
        </p:nvPicPr>
        <p:blipFill>
          <a:blip r:embed="rId3">
            <a:alphaModFix/>
          </a:blip>
          <a:stretch>
            <a:fillRect/>
          </a:stretch>
        </p:blipFill>
        <p:spPr>
          <a:xfrm>
            <a:off x="7259150" y="3135450"/>
            <a:ext cx="4490276" cy="2994975"/>
          </a:xfrm>
          <a:prstGeom prst="rect">
            <a:avLst/>
          </a:prstGeom>
          <a:noFill/>
          <a:ln>
            <a:noFill/>
          </a:ln>
        </p:spPr>
      </p:pic>
      <p:sp>
        <p:nvSpPr>
          <p:cNvPr id="493" name="Google Shape;493;p58"/>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rPr>
              <a:t>   |   Dhananjani G.G.S.</a:t>
            </a:r>
            <a:r>
              <a:rPr b="1" lang="en-US" sz="1800">
                <a:solidFill>
                  <a:schemeClr val="dk1"/>
                </a:solidFill>
              </a:rPr>
              <a:t>   </a:t>
            </a:r>
            <a:r>
              <a:rPr lang="en-US" sz="1800">
                <a:solidFill>
                  <a:schemeClr val="dk1"/>
                </a:solidFill>
              </a:rPr>
              <a:t>|  2023</a:t>
            </a:r>
            <a:r>
              <a:rPr lang="en-US" sz="1800">
                <a:solidFill>
                  <a:schemeClr val="dk1"/>
                </a:solidFill>
              </a:rPr>
              <a:t> </a:t>
            </a:r>
            <a:r>
              <a:rPr lang="en-US" sz="1800">
                <a:solidFill>
                  <a:schemeClr val="dk1"/>
                </a:solidFill>
              </a:rPr>
              <a:t>23-234</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9"/>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Completion Of The Project</a:t>
            </a:r>
            <a:endParaRPr/>
          </a:p>
        </p:txBody>
      </p:sp>
      <p:sp>
        <p:nvSpPr>
          <p:cNvPr id="499" name="Google Shape;499;p5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 </a:t>
            </a:r>
            <a:r>
              <a:rPr lang="en-US" sz="1800">
                <a:solidFill>
                  <a:schemeClr val="dk1"/>
                </a:solidFill>
                <a:latin typeface="Cambria"/>
                <a:ea typeface="Cambria"/>
                <a:cs typeface="Cambria"/>
                <a:sym typeface="Cambria"/>
              </a:rPr>
              <a:t>23-234</a:t>
            </a:r>
            <a:endParaRPr/>
          </a:p>
        </p:txBody>
      </p:sp>
      <p:pic>
        <p:nvPicPr>
          <p:cNvPr id="500" name="Google Shape;500;p59"/>
          <p:cNvPicPr preferRelativeResize="0"/>
          <p:nvPr/>
        </p:nvPicPr>
        <p:blipFill rotWithShape="1">
          <a:blip r:embed="rId3">
            <a:alphaModFix/>
          </a:blip>
          <a:srcRect b="25932" l="2248" r="0" t="2511"/>
          <a:stretch/>
        </p:blipFill>
        <p:spPr>
          <a:xfrm>
            <a:off x="1704760" y="1377500"/>
            <a:ext cx="8782479" cy="4821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0"/>
          <p:cNvSpPr txBox="1"/>
          <p:nvPr>
            <p:ph type="title"/>
          </p:nvPr>
        </p:nvSpPr>
        <p:spPr>
          <a:xfrm>
            <a:off x="0" y="0"/>
            <a:ext cx="10363200" cy="864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REFERENCES</a:t>
            </a:r>
            <a:endParaRPr/>
          </a:p>
        </p:txBody>
      </p:sp>
      <p:sp>
        <p:nvSpPr>
          <p:cNvPr id="506" name="Google Shape;506;p60"/>
          <p:cNvSpPr txBox="1"/>
          <p:nvPr>
            <p:ph idx="1" type="body"/>
          </p:nvPr>
        </p:nvSpPr>
        <p:spPr>
          <a:xfrm>
            <a:off x="76200" y="716100"/>
            <a:ext cx="11250000" cy="5021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15000"/>
              </a:lnSpc>
              <a:spcBef>
                <a:spcPts val="1200"/>
              </a:spcBef>
              <a:spcAft>
                <a:spcPts val="0"/>
              </a:spcAft>
              <a:buClr>
                <a:schemeClr val="dk1"/>
              </a:buClr>
              <a:buSzPct val="64720"/>
              <a:buNone/>
            </a:pPr>
            <a:r>
              <a:rPr lang="en-US" sz="1699">
                <a:solidFill>
                  <a:schemeClr val="dk1"/>
                </a:solidFill>
                <a:latin typeface="Arial"/>
                <a:ea typeface="Arial"/>
                <a:cs typeface="Arial"/>
                <a:sym typeface="Arial"/>
              </a:rPr>
              <a:t>[1] Vishwanath G. Garagad, Nalini C. Iyer, Heera G. Wali, "Data Integrity: A security threat for Internet of Things and Cyber-Physical Systems", IEEE 2020.</a:t>
            </a:r>
            <a:endParaRPr sz="1699">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20"/>
              <a:buNone/>
            </a:pPr>
            <a:r>
              <a:rPr lang="en-US" sz="1699">
                <a:solidFill>
                  <a:schemeClr val="dk1"/>
                </a:solidFill>
                <a:latin typeface="Arial"/>
                <a:ea typeface="Arial"/>
                <a:cs typeface="Arial"/>
                <a:sym typeface="Arial"/>
              </a:rPr>
              <a:t>[2] Kelsie Nabben ,"Decentralized Technology in Practice: Social and technical resilience in IPFS", IEEE, 2022.</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[3] </a:t>
            </a:r>
            <a:r>
              <a:rPr lang="en-US" sz="1700">
                <a:solidFill>
                  <a:schemeClr val="dk1"/>
                </a:solidFill>
                <a:latin typeface="Arial"/>
                <a:ea typeface="Arial"/>
                <a:cs typeface="Arial"/>
                <a:sym typeface="Arial"/>
              </a:rPr>
              <a:t>“Decentralized social media,” Mastodon. [Online]. Available: https://joinmastodon.org/. [Accessed: 20-Mar-2023]. </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[4] S. Freight, “The decentralized social blockchain,” DeSo. [Online]. Available: https://www.deso.com/. [Accessed: 20-Mar-2023]. </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[5] “What is the Mastodon social media platform?,” Internet Matters, 15-Mar-2023. [Online]. Available: https://www.internetmatters.org/hub/news-blogs/what-is-mastodon-social-media/. [Accessed: 20-Mar-2023]. </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[6] "IPFS Docs," [Online]. Available: </a:t>
            </a:r>
            <a:r>
              <a:rPr lang="en-US" sz="1700" u="sng">
                <a:solidFill>
                  <a:schemeClr val="hlink"/>
                </a:solidFill>
                <a:latin typeface="Arial"/>
                <a:ea typeface="Arial"/>
                <a:cs typeface="Arial"/>
                <a:sym typeface="Arial"/>
                <a:hlinkClick r:id="rId3"/>
              </a:rPr>
              <a:t>https://docs.ipfs.tech/</a:t>
            </a:r>
            <a:r>
              <a:rPr lang="en-US" sz="1700">
                <a:solidFill>
                  <a:schemeClr val="dk1"/>
                </a:solidFill>
                <a:latin typeface="Arial"/>
                <a:ea typeface="Arial"/>
                <a:cs typeface="Arial"/>
                <a:sym typeface="Arial"/>
              </a:rPr>
              <a:t>.</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[7] Quanqing Xu, “Building an Ethereum and IPFS-Based Decentralized Social Network System”, IEEE, 2018.</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[8] Ma Haifeng, Zhang Ji, "Block-chain based cloud storage integrity verifycation scheme for recoverable data", IEEE 2022.</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[9] Biwen Chen, "A Blockchain-Based Searchable Public-Key Encryption With Forward and Backward Privacy for Cloud-Assisted Vehicular Social Networks", IEEE 2022.</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[10] Subhashish Mazumdar, "From data integrity to inference integrity", IEEE 2017.</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[11] Bogdan Tiganoaia, "The use of social platforms and personal data protection — An exploratory study" IEEE, 2017.</a:t>
            </a:r>
            <a:endParaRPr sz="1700">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1"/>
              </a:buClr>
              <a:buSzPct val="100000"/>
              <a:buNone/>
            </a:pPr>
            <a:r>
              <a:t/>
            </a:r>
            <a:endParaRPr sz="1100">
              <a:solidFill>
                <a:schemeClr val="dk1"/>
              </a:solidFill>
              <a:latin typeface="Arial"/>
              <a:ea typeface="Arial"/>
              <a:cs typeface="Arial"/>
              <a:sym typeface="Arial"/>
            </a:endParaRPr>
          </a:p>
        </p:txBody>
      </p:sp>
      <p:sp>
        <p:nvSpPr>
          <p:cNvPr id="507" name="Google Shape;507;p6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2023</a:t>
            </a:r>
            <a:r>
              <a:rPr lang="en-US" sz="1800">
                <a:solidFill>
                  <a:schemeClr val="dk1"/>
                </a:solidFill>
                <a:latin typeface="Cambria"/>
                <a:ea typeface="Cambria"/>
                <a:cs typeface="Cambria"/>
                <a:sym typeface="Cambria"/>
              </a:rPr>
              <a:t> 23-234</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1"/>
          <p:cNvSpPr txBox="1"/>
          <p:nvPr>
            <p:ph type="title"/>
          </p:nvPr>
        </p:nvSpPr>
        <p:spPr>
          <a:xfrm>
            <a:off x="1943688" y="4558500"/>
            <a:ext cx="8304600" cy="901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29640"/>
              <a:buFont typeface="Arial"/>
              <a:buNone/>
            </a:pPr>
            <a:r>
              <a:rPr lang="en-US" sz="3711"/>
              <a:t>ABEYKOON A.W.Y.I.K. | </a:t>
            </a:r>
            <a:r>
              <a:rPr b="0" lang="en-US" sz="3600"/>
              <a:t>IT20157432 | IT</a:t>
            </a:r>
            <a:endParaRPr sz="3600"/>
          </a:p>
        </p:txBody>
      </p:sp>
      <p:sp>
        <p:nvSpPr>
          <p:cNvPr id="513" name="Google Shape;513;p61"/>
          <p:cNvSpPr txBox="1"/>
          <p:nvPr>
            <p:ph idx="1" type="body"/>
          </p:nvPr>
        </p:nvSpPr>
        <p:spPr>
          <a:xfrm>
            <a:off x="914388" y="3130800"/>
            <a:ext cx="10363200" cy="901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None/>
            </a:pPr>
            <a:r>
              <a:rPr lang="en-US" sz="3300">
                <a:solidFill>
                  <a:schemeClr val="dk1"/>
                </a:solidFill>
                <a:latin typeface="Arial"/>
                <a:ea typeface="Arial"/>
                <a:cs typeface="Arial"/>
                <a:sym typeface="Arial"/>
              </a:rPr>
              <a:t>DECENTRALIZED DATA CACHING</a:t>
            </a:r>
            <a:endParaRPr sz="3300">
              <a:solidFill>
                <a:schemeClr val="dk1"/>
              </a:solidFill>
              <a:latin typeface="Arial"/>
              <a:ea typeface="Arial"/>
              <a:cs typeface="Arial"/>
              <a:sym typeface="Arial"/>
            </a:endParaRPr>
          </a:p>
        </p:txBody>
      </p:sp>
      <p:sp>
        <p:nvSpPr>
          <p:cNvPr id="514" name="Google Shape;514;p6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t>
            </a:r>
            <a:r>
              <a:rPr lang="en-US" sz="1800">
                <a:solidFill>
                  <a:schemeClr val="dk1"/>
                </a:solidFill>
              </a:rPr>
              <a:t>A.W.Y.I.K.</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pic>
        <p:nvPicPr>
          <p:cNvPr id="515" name="Google Shape;515;p61"/>
          <p:cNvPicPr preferRelativeResize="0"/>
          <p:nvPr/>
        </p:nvPicPr>
        <p:blipFill rotWithShape="1">
          <a:blip r:embed="rId3">
            <a:alphaModFix amt="22000"/>
          </a:blip>
          <a:srcRect b="35963" l="0" r="60355" t="0"/>
          <a:stretch/>
        </p:blipFill>
        <p:spPr>
          <a:xfrm rot="5399998">
            <a:off x="-634023" y="-4417800"/>
            <a:ext cx="7208596" cy="8306249"/>
          </a:xfrm>
          <a:prstGeom prst="rect">
            <a:avLst/>
          </a:prstGeom>
          <a:noFill/>
          <a:ln>
            <a:noFill/>
          </a:ln>
        </p:spPr>
      </p:pic>
      <p:pic>
        <p:nvPicPr>
          <p:cNvPr descr="Yohani Abeykoon" id="516" name="Google Shape;516;p61"/>
          <p:cNvPicPr preferRelativeResize="0"/>
          <p:nvPr/>
        </p:nvPicPr>
        <p:blipFill rotWithShape="1">
          <a:blip r:embed="rId4">
            <a:alphaModFix/>
          </a:blip>
          <a:srcRect b="34169" l="18535" r="16948" t="2834"/>
          <a:stretch/>
        </p:blipFill>
        <p:spPr>
          <a:xfrm>
            <a:off x="9773400" y="0"/>
            <a:ext cx="2418600" cy="2560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2"/>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Introduction</a:t>
            </a:r>
            <a:endParaRPr/>
          </a:p>
        </p:txBody>
      </p:sp>
      <p:sp>
        <p:nvSpPr>
          <p:cNvPr id="522" name="Google Shape;522;p62"/>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rmAutofit fontScale="70000"/>
          </a:bodyPr>
          <a:lstStyle/>
          <a:p>
            <a:pPr indent="-357505"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“Caching your way to a decentralized social media experience that's fast and efficient”[1]</a:t>
            </a:r>
            <a:endParaRPr sz="2900">
              <a:latin typeface="Arial"/>
              <a:ea typeface="Arial"/>
              <a:cs typeface="Arial"/>
              <a:sym typeface="Arial"/>
            </a:endParaRPr>
          </a:p>
          <a:p>
            <a:pPr indent="-357505"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Decentralized social media protocols that preserve data caching are essential for improving network performance, reducing traffic, and improving scalability, dependability, and cost effectiveness. They also increase storage optimization and reduce the cost of network operations.</a:t>
            </a:r>
            <a:r>
              <a:rPr lang="en-US" sz="2900">
                <a:latin typeface="Arial"/>
                <a:ea typeface="Arial"/>
                <a:cs typeface="Arial"/>
                <a:sym typeface="Arial"/>
              </a:rPr>
              <a:t> [2]</a:t>
            </a:r>
            <a:endParaRPr sz="2900">
              <a:latin typeface="Arial"/>
              <a:ea typeface="Arial"/>
              <a:cs typeface="Arial"/>
              <a:sym typeface="Arial"/>
            </a:endParaRPr>
          </a:p>
          <a:p>
            <a:pPr indent="-357505" lvl="2" marL="1371600" rtl="0" algn="l">
              <a:lnSpc>
                <a:spcPct val="200000"/>
              </a:lnSpc>
              <a:spcBef>
                <a:spcPts val="0"/>
              </a:spcBef>
              <a:spcAft>
                <a:spcPts val="0"/>
              </a:spcAft>
              <a:buSzPct val="100000"/>
              <a:buFont typeface="Arial"/>
              <a:buChar char="■"/>
            </a:pPr>
            <a:r>
              <a:rPr lang="en-US" sz="2900">
                <a:latin typeface="Arial"/>
                <a:ea typeface="Arial"/>
                <a:cs typeface="Arial"/>
                <a:sym typeface="Arial"/>
              </a:rPr>
              <a:t>Ex :Diaspora, </a:t>
            </a:r>
            <a:r>
              <a:rPr lang="en-US" sz="2900">
                <a:latin typeface="Arial"/>
                <a:ea typeface="Arial"/>
                <a:cs typeface="Arial"/>
                <a:sym typeface="Arial"/>
              </a:rPr>
              <a:t>Scuttlebutt, Peepath, </a:t>
            </a:r>
            <a:r>
              <a:rPr lang="en-US" sz="2900">
                <a:latin typeface="Arial"/>
                <a:ea typeface="Arial"/>
                <a:cs typeface="Arial"/>
                <a:sym typeface="Arial"/>
              </a:rPr>
              <a:t>Steemit, Minds, Akasha</a:t>
            </a:r>
            <a:endParaRPr sz="2900">
              <a:latin typeface="Arial"/>
              <a:ea typeface="Arial"/>
              <a:cs typeface="Arial"/>
              <a:sym typeface="Arial"/>
            </a:endParaRPr>
          </a:p>
          <a:p>
            <a:pPr indent="-357505"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There are many kind of decentralized storage networks [3]</a:t>
            </a:r>
            <a:endParaRPr sz="2900">
              <a:latin typeface="Arial"/>
              <a:ea typeface="Arial"/>
              <a:cs typeface="Arial"/>
              <a:sym typeface="Arial"/>
            </a:endParaRPr>
          </a:p>
          <a:p>
            <a:pPr indent="-357505" lvl="2" marL="1371600" rtl="0" algn="l">
              <a:lnSpc>
                <a:spcPct val="200000"/>
              </a:lnSpc>
              <a:spcBef>
                <a:spcPts val="0"/>
              </a:spcBef>
              <a:spcAft>
                <a:spcPts val="0"/>
              </a:spcAft>
              <a:buSzPct val="100000"/>
              <a:buFont typeface="Arial"/>
              <a:buChar char="■"/>
            </a:pPr>
            <a:r>
              <a:rPr lang="en-US" sz="2900">
                <a:latin typeface="Arial"/>
                <a:ea typeface="Arial"/>
                <a:cs typeface="Arial"/>
                <a:sym typeface="Arial"/>
              </a:rPr>
              <a:t>Ex : Storj, Filecon, Arware , BitTorrent, IPFs</a:t>
            </a:r>
            <a:r>
              <a:rPr lang="en-US" sz="2900">
                <a:latin typeface="Arial"/>
                <a:ea typeface="Arial"/>
                <a:cs typeface="Arial"/>
                <a:sym typeface="Arial"/>
              </a:rPr>
              <a:t> (InterPlanetary File System)</a:t>
            </a:r>
            <a:endParaRPr>
              <a:latin typeface="Arial"/>
              <a:ea typeface="Arial"/>
              <a:cs typeface="Arial"/>
              <a:sym typeface="Arial"/>
            </a:endParaRPr>
          </a:p>
        </p:txBody>
      </p:sp>
      <p:sp>
        <p:nvSpPr>
          <p:cNvPr id="523" name="Google Shape;523;p6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3"/>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Problem</a:t>
            </a:r>
            <a:endParaRPr/>
          </a:p>
        </p:txBody>
      </p:sp>
      <p:sp>
        <p:nvSpPr>
          <p:cNvPr id="529" name="Google Shape;529;p63"/>
          <p:cNvSpPr txBox="1"/>
          <p:nvPr>
            <p:ph idx="1" type="body"/>
          </p:nvPr>
        </p:nvSpPr>
        <p:spPr>
          <a:xfrm>
            <a:off x="418600" y="1559925"/>
            <a:ext cx="7377600" cy="4429800"/>
          </a:xfrm>
          <a:prstGeom prst="rect">
            <a:avLst/>
          </a:prstGeom>
          <a:noFill/>
          <a:ln>
            <a:noFill/>
          </a:ln>
        </p:spPr>
        <p:txBody>
          <a:bodyPr anchorCtr="0" anchor="t" bIns="45700" lIns="91425" spcFirstLastPara="1" rIns="91425" wrap="square" tIns="45700">
            <a:normAutofit fontScale="85000"/>
          </a:bodyPr>
          <a:lstStyle/>
          <a:p>
            <a:pPr indent="-385127" lvl="0" marL="342900" rtl="0" algn="l">
              <a:lnSpc>
                <a:spcPct val="140000"/>
              </a:lnSpc>
              <a:spcBef>
                <a:spcPts val="0"/>
              </a:spcBef>
              <a:spcAft>
                <a:spcPts val="0"/>
              </a:spcAft>
              <a:buSzPct val="100000"/>
              <a:buChar char="❖"/>
            </a:pPr>
            <a:r>
              <a:rPr lang="en-US" sz="2900">
                <a:latin typeface="Arial"/>
                <a:ea typeface="Arial"/>
                <a:cs typeface="Arial"/>
                <a:sym typeface="Arial"/>
              </a:rPr>
              <a:t>What is the most effective caching strategy for issues of caching mechanism?</a:t>
            </a:r>
            <a:endParaRPr sz="2900">
              <a:latin typeface="Arial"/>
              <a:ea typeface="Arial"/>
              <a:cs typeface="Arial"/>
              <a:sym typeface="Arial"/>
            </a:endParaRPr>
          </a:p>
          <a:p>
            <a:pPr indent="0" lvl="0" marL="342900" rtl="0" algn="l">
              <a:lnSpc>
                <a:spcPct val="140000"/>
              </a:lnSpc>
              <a:spcBef>
                <a:spcPts val="1200"/>
              </a:spcBef>
              <a:spcAft>
                <a:spcPts val="0"/>
              </a:spcAft>
              <a:buNone/>
            </a:pPr>
            <a:r>
              <a:t/>
            </a:r>
            <a:endParaRPr sz="2900">
              <a:latin typeface="Arial"/>
              <a:ea typeface="Arial"/>
              <a:cs typeface="Arial"/>
              <a:sym typeface="Arial"/>
            </a:endParaRPr>
          </a:p>
          <a:p>
            <a:pPr indent="-385127" lvl="0" marL="342900" rtl="0" algn="l">
              <a:lnSpc>
                <a:spcPct val="140000"/>
              </a:lnSpc>
              <a:spcBef>
                <a:spcPts val="1200"/>
              </a:spcBef>
              <a:spcAft>
                <a:spcPts val="0"/>
              </a:spcAft>
              <a:buSzPct val="100000"/>
              <a:buChar char="❖"/>
            </a:pPr>
            <a:r>
              <a:rPr lang="en-US" sz="2900">
                <a:latin typeface="Arial"/>
                <a:ea typeface="Arial"/>
                <a:cs typeface="Arial"/>
                <a:sym typeface="Arial"/>
              </a:rPr>
              <a:t>What we can do for minimize resource usage?</a:t>
            </a:r>
            <a:endParaRPr sz="2900">
              <a:latin typeface="Arial"/>
              <a:ea typeface="Arial"/>
              <a:cs typeface="Arial"/>
              <a:sym typeface="Arial"/>
            </a:endParaRPr>
          </a:p>
          <a:p>
            <a:pPr indent="0" lvl="0" marL="0" rtl="0" algn="l">
              <a:lnSpc>
                <a:spcPct val="140000"/>
              </a:lnSpc>
              <a:spcBef>
                <a:spcPts val="1200"/>
              </a:spcBef>
              <a:spcAft>
                <a:spcPts val="0"/>
              </a:spcAft>
              <a:buNone/>
            </a:pPr>
            <a:r>
              <a:t/>
            </a:r>
            <a:endParaRPr sz="2900">
              <a:latin typeface="Arial"/>
              <a:ea typeface="Arial"/>
              <a:cs typeface="Arial"/>
              <a:sym typeface="Arial"/>
            </a:endParaRPr>
          </a:p>
          <a:p>
            <a:pPr indent="-385127" lvl="0" marL="342900" rtl="0" algn="l">
              <a:lnSpc>
                <a:spcPct val="140000"/>
              </a:lnSpc>
              <a:spcBef>
                <a:spcPts val="1200"/>
              </a:spcBef>
              <a:spcAft>
                <a:spcPts val="0"/>
              </a:spcAft>
              <a:buSzPct val="100000"/>
              <a:buChar char="❖"/>
            </a:pPr>
            <a:r>
              <a:rPr lang="en-US" sz="2900">
                <a:latin typeface="Arial"/>
                <a:ea typeface="Arial"/>
                <a:cs typeface="Arial"/>
                <a:sym typeface="Arial"/>
              </a:rPr>
              <a:t>Why we use IPFS to implement the caching mechanism?</a:t>
            </a:r>
            <a:endParaRPr sz="2900">
              <a:latin typeface="Arial"/>
              <a:ea typeface="Arial"/>
              <a:cs typeface="Arial"/>
              <a:sym typeface="Arial"/>
            </a:endParaRPr>
          </a:p>
        </p:txBody>
      </p:sp>
      <p:sp>
        <p:nvSpPr>
          <p:cNvPr id="530" name="Google Shape;530;p6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pic>
        <p:nvPicPr>
          <p:cNvPr id="531" name="Google Shape;531;p63"/>
          <p:cNvPicPr preferRelativeResize="0"/>
          <p:nvPr/>
        </p:nvPicPr>
        <p:blipFill>
          <a:blip r:embed="rId3">
            <a:alphaModFix/>
          </a:blip>
          <a:stretch>
            <a:fillRect/>
          </a:stretch>
        </p:blipFill>
        <p:spPr>
          <a:xfrm>
            <a:off x="7796075" y="1559925"/>
            <a:ext cx="3977325" cy="3977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4"/>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Sub Objectives</a:t>
            </a:r>
            <a:endParaRPr/>
          </a:p>
        </p:txBody>
      </p:sp>
      <p:sp>
        <p:nvSpPr>
          <p:cNvPr id="537" name="Google Shape;537;p64"/>
          <p:cNvSpPr/>
          <p:nvPr/>
        </p:nvSpPr>
        <p:spPr>
          <a:xfrm>
            <a:off x="8451613" y="1829713"/>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Reduce resource consumption in data storage</a:t>
            </a:r>
            <a:endParaRPr sz="1600"/>
          </a:p>
        </p:txBody>
      </p:sp>
      <p:sp>
        <p:nvSpPr>
          <p:cNvPr id="538" name="Google Shape;538;p64"/>
          <p:cNvSpPr/>
          <p:nvPr/>
        </p:nvSpPr>
        <p:spPr>
          <a:xfrm>
            <a:off x="4259513" y="1829713"/>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Integrating the caching mechanism with the IPFS</a:t>
            </a:r>
            <a:endParaRPr sz="1600">
              <a:solidFill>
                <a:srgbClr val="FFFFFF"/>
              </a:solidFill>
            </a:endParaRPr>
          </a:p>
        </p:txBody>
      </p:sp>
      <p:sp>
        <p:nvSpPr>
          <p:cNvPr id="539" name="Google Shape;539;p64"/>
          <p:cNvSpPr/>
          <p:nvPr/>
        </p:nvSpPr>
        <p:spPr>
          <a:xfrm>
            <a:off x="8451613" y="3671863"/>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solidFill>
                  <a:srgbClr val="FFFFFF"/>
                </a:solidFill>
              </a:rPr>
              <a:t>To evaluate the ease of integration and development efficiency</a:t>
            </a:r>
            <a:endParaRPr sz="1600">
              <a:solidFill>
                <a:srgbClr val="FFFFFF"/>
              </a:solidFill>
            </a:endParaRPr>
          </a:p>
        </p:txBody>
      </p:sp>
      <p:sp>
        <p:nvSpPr>
          <p:cNvPr id="540" name="Google Shape;540;p64"/>
          <p:cNvSpPr/>
          <p:nvPr/>
        </p:nvSpPr>
        <p:spPr>
          <a:xfrm>
            <a:off x="4259513" y="3671875"/>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Improve Scalability, Efficiency, and Flexibility, Lower transaction fees</a:t>
            </a:r>
            <a:endParaRPr sz="1600"/>
          </a:p>
        </p:txBody>
      </p:sp>
      <p:sp>
        <p:nvSpPr>
          <p:cNvPr id="541" name="Google Shape;541;p6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pic>
        <p:nvPicPr>
          <p:cNvPr id="542" name="Google Shape;542;p64"/>
          <p:cNvPicPr preferRelativeResize="0"/>
          <p:nvPr/>
        </p:nvPicPr>
        <p:blipFill>
          <a:blip r:embed="rId3">
            <a:alphaModFix/>
          </a:blip>
          <a:stretch>
            <a:fillRect/>
          </a:stretch>
        </p:blipFill>
        <p:spPr>
          <a:xfrm>
            <a:off x="740688" y="1875563"/>
            <a:ext cx="3106851" cy="3106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304800" y="362750"/>
            <a:ext cx="68622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3859"/>
              <a:t>Research Problem Contd.</a:t>
            </a:r>
            <a:endParaRPr sz="3859"/>
          </a:p>
        </p:txBody>
      </p:sp>
      <p:sp>
        <p:nvSpPr>
          <p:cNvPr id="148" name="Google Shape;148;p20"/>
          <p:cNvSpPr txBox="1"/>
          <p:nvPr>
            <p:ph idx="1" type="body"/>
          </p:nvPr>
        </p:nvSpPr>
        <p:spPr>
          <a:xfrm>
            <a:off x="304800" y="1513700"/>
            <a:ext cx="11684100" cy="4811100"/>
          </a:xfrm>
          <a:prstGeom prst="rect">
            <a:avLst/>
          </a:prstGeom>
        </p:spPr>
        <p:txBody>
          <a:bodyPr anchorCtr="0" anchor="t" bIns="45700" lIns="91425" spcFirstLastPara="1" rIns="91425" wrap="square" tIns="45700">
            <a:normAutofit/>
          </a:bodyPr>
          <a:lstStyle/>
          <a:p>
            <a:pPr indent="-408940" lvl="0" marL="457200" rtl="0" algn="l">
              <a:lnSpc>
                <a:spcPct val="140000"/>
              </a:lnSpc>
              <a:spcBef>
                <a:spcPts val="0"/>
              </a:spcBef>
              <a:spcAft>
                <a:spcPts val="0"/>
              </a:spcAft>
              <a:buSzPts val="2840"/>
              <a:buFont typeface="Arial"/>
              <a:buChar char="❖"/>
            </a:pPr>
            <a:r>
              <a:rPr lang="en-US" sz="2840">
                <a:latin typeface="Arial"/>
                <a:ea typeface="Arial"/>
                <a:cs typeface="Arial"/>
                <a:sym typeface="Arial"/>
              </a:rPr>
              <a:t>In particular, the following issues have come to the fore:</a:t>
            </a:r>
            <a:endParaRPr sz="2840">
              <a:latin typeface="Arial"/>
              <a:ea typeface="Arial"/>
              <a:cs typeface="Arial"/>
              <a:sym typeface="Arial"/>
            </a:endParaRPr>
          </a:p>
          <a:p>
            <a:pPr indent="-408939" lvl="1" marL="1371600" rtl="0" algn="l">
              <a:lnSpc>
                <a:spcPct val="140000"/>
              </a:lnSpc>
              <a:spcBef>
                <a:spcPts val="0"/>
              </a:spcBef>
              <a:spcAft>
                <a:spcPts val="0"/>
              </a:spcAft>
              <a:buSzPts val="2840"/>
              <a:buFont typeface="Arial"/>
              <a:buChar char="➢"/>
            </a:pPr>
            <a:r>
              <a:rPr lang="en-US" sz="2840">
                <a:latin typeface="Arial"/>
                <a:ea typeface="Arial"/>
                <a:cs typeface="Arial"/>
                <a:sym typeface="Arial"/>
              </a:rPr>
              <a:t>How to implement decentralized protocol to support social media platforms?</a:t>
            </a:r>
            <a:endParaRPr sz="2840">
              <a:latin typeface="Arial"/>
              <a:ea typeface="Arial"/>
              <a:cs typeface="Arial"/>
              <a:sym typeface="Arial"/>
            </a:endParaRPr>
          </a:p>
          <a:p>
            <a:pPr indent="-408939" lvl="1" marL="1371600" rtl="0" algn="l">
              <a:lnSpc>
                <a:spcPct val="140000"/>
              </a:lnSpc>
              <a:spcBef>
                <a:spcPts val="0"/>
              </a:spcBef>
              <a:spcAft>
                <a:spcPts val="0"/>
              </a:spcAft>
              <a:buSzPts val="2840"/>
              <a:buFont typeface="Arial"/>
              <a:buChar char="➢"/>
            </a:pPr>
            <a:r>
              <a:rPr lang="en-US" sz="2840">
                <a:latin typeface="Arial"/>
                <a:ea typeface="Arial"/>
                <a:cs typeface="Arial"/>
                <a:sym typeface="Arial"/>
              </a:rPr>
              <a:t>How to ensure transparency in the flow of application data?</a:t>
            </a:r>
            <a:endParaRPr sz="2840">
              <a:latin typeface="Arial"/>
              <a:ea typeface="Arial"/>
              <a:cs typeface="Arial"/>
              <a:sym typeface="Arial"/>
            </a:endParaRPr>
          </a:p>
          <a:p>
            <a:pPr indent="-408939" lvl="1" marL="1371600" rtl="0" algn="l">
              <a:lnSpc>
                <a:spcPct val="140000"/>
              </a:lnSpc>
              <a:spcBef>
                <a:spcPts val="0"/>
              </a:spcBef>
              <a:spcAft>
                <a:spcPts val="0"/>
              </a:spcAft>
              <a:buSzPts val="2840"/>
              <a:buFont typeface="Arial"/>
              <a:buChar char="➢"/>
            </a:pPr>
            <a:r>
              <a:rPr lang="en-US" sz="2840">
                <a:latin typeface="Arial"/>
                <a:ea typeface="Arial"/>
                <a:cs typeface="Arial"/>
                <a:sym typeface="Arial"/>
              </a:rPr>
              <a:t>How to grant users true control over their own data?</a:t>
            </a:r>
            <a:endParaRPr sz="2840">
              <a:latin typeface="Arial"/>
              <a:ea typeface="Arial"/>
              <a:cs typeface="Arial"/>
              <a:sym typeface="Arial"/>
            </a:endParaRPr>
          </a:p>
          <a:p>
            <a:pPr indent="-408939" lvl="1" marL="1371600" rtl="0" algn="l">
              <a:lnSpc>
                <a:spcPct val="140000"/>
              </a:lnSpc>
              <a:spcBef>
                <a:spcPts val="0"/>
              </a:spcBef>
              <a:spcAft>
                <a:spcPts val="0"/>
              </a:spcAft>
              <a:buSzPts val="2840"/>
              <a:buFont typeface="Arial"/>
              <a:buChar char="➢"/>
            </a:pPr>
            <a:r>
              <a:rPr lang="en-US" sz="2840">
                <a:latin typeface="Arial"/>
                <a:ea typeface="Arial"/>
                <a:cs typeface="Arial"/>
                <a:sym typeface="Arial"/>
              </a:rPr>
              <a:t>How to provide a centralized application like user experience on a decentralized application?</a:t>
            </a:r>
            <a:endParaRPr sz="284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5"/>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System Architecture</a:t>
            </a:r>
            <a:endParaRPr/>
          </a:p>
        </p:txBody>
      </p:sp>
      <p:sp>
        <p:nvSpPr>
          <p:cNvPr id="548" name="Google Shape;548;p6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pic>
        <p:nvPicPr>
          <p:cNvPr id="549" name="Google Shape;549;p65"/>
          <p:cNvPicPr preferRelativeResize="0"/>
          <p:nvPr/>
        </p:nvPicPr>
        <p:blipFill>
          <a:blip r:embed="rId3">
            <a:alphaModFix/>
          </a:blip>
          <a:stretch>
            <a:fillRect/>
          </a:stretch>
        </p:blipFill>
        <p:spPr>
          <a:xfrm>
            <a:off x="5506250" y="613325"/>
            <a:ext cx="2152850" cy="56313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6"/>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Technologies</a:t>
            </a:r>
            <a:endParaRPr/>
          </a:p>
        </p:txBody>
      </p:sp>
      <p:pic>
        <p:nvPicPr>
          <p:cNvPr id="556" name="Google Shape;556;p66"/>
          <p:cNvPicPr preferRelativeResize="0"/>
          <p:nvPr/>
        </p:nvPicPr>
        <p:blipFill rotWithShape="1">
          <a:blip r:embed="rId3">
            <a:alphaModFix/>
          </a:blip>
          <a:srcRect b="9378" l="16527" r="0" t="10326"/>
          <a:stretch/>
        </p:blipFill>
        <p:spPr>
          <a:xfrm>
            <a:off x="8432102" y="2943279"/>
            <a:ext cx="2331720" cy="1353312"/>
          </a:xfrm>
          <a:prstGeom prst="rect">
            <a:avLst/>
          </a:prstGeom>
          <a:noFill/>
          <a:ln>
            <a:noFill/>
          </a:ln>
        </p:spPr>
      </p:pic>
      <p:pic>
        <p:nvPicPr>
          <p:cNvPr id="557" name="Google Shape;557;p66"/>
          <p:cNvPicPr preferRelativeResize="0"/>
          <p:nvPr/>
        </p:nvPicPr>
        <p:blipFill>
          <a:blip r:embed="rId4">
            <a:alphaModFix/>
          </a:blip>
          <a:stretch>
            <a:fillRect/>
          </a:stretch>
        </p:blipFill>
        <p:spPr>
          <a:xfrm>
            <a:off x="5218176" y="2742111"/>
            <a:ext cx="1755648" cy="1755648"/>
          </a:xfrm>
          <a:prstGeom prst="rect">
            <a:avLst/>
          </a:prstGeom>
          <a:noFill/>
          <a:ln>
            <a:noFill/>
          </a:ln>
        </p:spPr>
      </p:pic>
      <p:pic>
        <p:nvPicPr>
          <p:cNvPr id="558" name="Google Shape;558;p66"/>
          <p:cNvPicPr preferRelativeResize="0"/>
          <p:nvPr/>
        </p:nvPicPr>
        <p:blipFill>
          <a:blip r:embed="rId5">
            <a:alphaModFix/>
          </a:blip>
          <a:stretch>
            <a:fillRect/>
          </a:stretch>
        </p:blipFill>
        <p:spPr>
          <a:xfrm>
            <a:off x="1608544" y="2682675"/>
            <a:ext cx="1828800" cy="1874521"/>
          </a:xfrm>
          <a:prstGeom prst="rect">
            <a:avLst/>
          </a:prstGeom>
          <a:noFill/>
          <a:ln>
            <a:noFill/>
          </a:ln>
        </p:spPr>
      </p:pic>
      <p:sp>
        <p:nvSpPr>
          <p:cNvPr id="559" name="Google Shape;559;p66"/>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2023 23-234</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7"/>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Progress of the Proposed Project</a:t>
            </a:r>
            <a:endParaRPr/>
          </a:p>
        </p:txBody>
      </p:sp>
      <p:pic>
        <p:nvPicPr>
          <p:cNvPr id="566" name="Google Shape;566;p67" title="Points scored"/>
          <p:cNvPicPr preferRelativeResize="0"/>
          <p:nvPr/>
        </p:nvPicPr>
        <p:blipFill>
          <a:blip r:embed="rId3">
            <a:alphaModFix/>
          </a:blip>
          <a:stretch>
            <a:fillRect/>
          </a:stretch>
        </p:blipFill>
        <p:spPr>
          <a:xfrm>
            <a:off x="6271000" y="2009425"/>
            <a:ext cx="5678151" cy="3580950"/>
          </a:xfrm>
          <a:prstGeom prst="rect">
            <a:avLst/>
          </a:prstGeom>
          <a:noFill/>
          <a:ln>
            <a:noFill/>
          </a:ln>
        </p:spPr>
      </p:pic>
      <p:sp>
        <p:nvSpPr>
          <p:cNvPr id="567" name="Google Shape;567;p67"/>
          <p:cNvSpPr txBox="1"/>
          <p:nvPr/>
        </p:nvSpPr>
        <p:spPr>
          <a:xfrm>
            <a:off x="624525" y="1661475"/>
            <a:ext cx="5823600" cy="4494600"/>
          </a:xfrm>
          <a:prstGeom prst="rect">
            <a:avLst/>
          </a:prstGeom>
          <a:noFill/>
          <a:ln>
            <a:noFill/>
          </a:ln>
        </p:spPr>
        <p:txBody>
          <a:bodyPr anchorCtr="0" anchor="ctr" bIns="91425" lIns="91425" spcFirstLastPara="1" rIns="91425" wrap="square" tIns="91425">
            <a:spAutoFit/>
          </a:bodyPr>
          <a:lstStyle/>
          <a:p>
            <a:pPr indent="-406400" lvl="0" marL="457200" marR="0" rtl="0" algn="l">
              <a:lnSpc>
                <a:spcPct val="150000"/>
              </a:lnSpc>
              <a:spcBef>
                <a:spcPts val="360"/>
              </a:spcBef>
              <a:spcAft>
                <a:spcPts val="0"/>
              </a:spcAft>
              <a:buClr>
                <a:schemeClr val="dk1"/>
              </a:buClr>
              <a:buSzPts val="2800"/>
              <a:buChar char="❖"/>
            </a:pPr>
            <a:r>
              <a:rPr lang="en-US" sz="2800">
                <a:solidFill>
                  <a:schemeClr val="dk1"/>
                </a:solidFill>
              </a:rPr>
              <a:t>Upload binary objects to </a:t>
            </a:r>
            <a:r>
              <a:rPr lang="en-US" sz="2800">
                <a:solidFill>
                  <a:schemeClr val="dk1"/>
                </a:solidFill>
              </a:rPr>
              <a:t>cloud</a:t>
            </a:r>
            <a:r>
              <a:rPr lang="en-US" sz="2800">
                <a:solidFill>
                  <a:schemeClr val="dk1"/>
                </a:solidFill>
              </a:rPr>
              <a:t> </a:t>
            </a:r>
            <a:r>
              <a:rPr lang="en-US" sz="2800">
                <a:solidFill>
                  <a:schemeClr val="dk1"/>
                </a:solidFill>
              </a:rPr>
              <a:t>storage</a:t>
            </a:r>
            <a:r>
              <a:rPr lang="en-US" sz="2800">
                <a:solidFill>
                  <a:schemeClr val="dk1"/>
                </a:solidFill>
              </a:rPr>
              <a:t> </a:t>
            </a:r>
            <a:endParaRPr sz="2800">
              <a:solidFill>
                <a:schemeClr val="dk1"/>
              </a:solidFill>
            </a:endParaRPr>
          </a:p>
          <a:p>
            <a:pPr indent="-406400" lvl="0" marL="457200" marR="0" rtl="0" algn="l">
              <a:lnSpc>
                <a:spcPct val="150000"/>
              </a:lnSpc>
              <a:spcBef>
                <a:spcPts val="0"/>
              </a:spcBef>
              <a:spcAft>
                <a:spcPts val="0"/>
              </a:spcAft>
              <a:buClr>
                <a:schemeClr val="dk1"/>
              </a:buClr>
              <a:buSzPts val="2800"/>
              <a:buChar char="❖"/>
            </a:pPr>
            <a:r>
              <a:rPr lang="en-US" sz="2800">
                <a:solidFill>
                  <a:schemeClr val="dk1"/>
                </a:solidFill>
              </a:rPr>
              <a:t>Retrieve </a:t>
            </a:r>
            <a:r>
              <a:rPr lang="en-US" sz="2800">
                <a:solidFill>
                  <a:schemeClr val="dk1"/>
                </a:solidFill>
              </a:rPr>
              <a:t>binary objects</a:t>
            </a:r>
            <a:r>
              <a:rPr lang="en-US" sz="2800">
                <a:solidFill>
                  <a:schemeClr val="dk1"/>
                </a:solidFill>
              </a:rPr>
              <a:t> from cloud storage</a:t>
            </a:r>
            <a:endParaRPr sz="2800">
              <a:solidFill>
                <a:schemeClr val="dk1"/>
              </a:solidFill>
            </a:endParaRPr>
          </a:p>
          <a:p>
            <a:pPr indent="-406400" lvl="0" marL="457200" marR="0" rtl="0" algn="l">
              <a:lnSpc>
                <a:spcPct val="150000"/>
              </a:lnSpc>
              <a:spcBef>
                <a:spcPts val="0"/>
              </a:spcBef>
              <a:spcAft>
                <a:spcPts val="0"/>
              </a:spcAft>
              <a:buClr>
                <a:schemeClr val="dk1"/>
              </a:buClr>
              <a:buSzPts val="2800"/>
              <a:buChar char="❖"/>
            </a:pPr>
            <a:r>
              <a:rPr lang="en-US" sz="2800">
                <a:solidFill>
                  <a:schemeClr val="dk1"/>
                </a:solidFill>
              </a:rPr>
              <a:t>Hash </a:t>
            </a:r>
            <a:r>
              <a:rPr lang="en-US" sz="2800">
                <a:solidFill>
                  <a:schemeClr val="dk1"/>
                </a:solidFill>
              </a:rPr>
              <a:t>metadata</a:t>
            </a:r>
            <a:r>
              <a:rPr lang="en-US" sz="2800">
                <a:solidFill>
                  <a:schemeClr val="dk1"/>
                </a:solidFill>
              </a:rPr>
              <a:t> of </a:t>
            </a:r>
            <a:r>
              <a:rPr lang="en-US" sz="2800">
                <a:solidFill>
                  <a:schemeClr val="dk1"/>
                </a:solidFill>
              </a:rPr>
              <a:t>binary objects</a:t>
            </a:r>
            <a:r>
              <a:rPr lang="en-US" sz="2800">
                <a:solidFill>
                  <a:schemeClr val="dk1"/>
                </a:solidFill>
              </a:rPr>
              <a:t> </a:t>
            </a:r>
            <a:endParaRPr sz="2800">
              <a:solidFill>
                <a:schemeClr val="dk1"/>
              </a:solidFill>
            </a:endParaRPr>
          </a:p>
          <a:p>
            <a:pPr indent="-406400" lvl="0" marL="457200" marR="0" rtl="0" algn="l">
              <a:lnSpc>
                <a:spcPct val="150000"/>
              </a:lnSpc>
              <a:spcBef>
                <a:spcPts val="0"/>
              </a:spcBef>
              <a:spcAft>
                <a:spcPts val="0"/>
              </a:spcAft>
              <a:buClr>
                <a:schemeClr val="dk1"/>
              </a:buClr>
              <a:buSzPts val="2800"/>
              <a:buChar char="❖"/>
            </a:pPr>
            <a:r>
              <a:rPr lang="en-US" sz="2800">
                <a:solidFill>
                  <a:schemeClr val="dk1"/>
                </a:solidFill>
              </a:rPr>
              <a:t>Keep map of </a:t>
            </a:r>
            <a:r>
              <a:rPr lang="en-US" sz="2800">
                <a:solidFill>
                  <a:schemeClr val="dk1"/>
                </a:solidFill>
              </a:rPr>
              <a:t>binary objects</a:t>
            </a:r>
            <a:r>
              <a:rPr lang="en-US" sz="2800">
                <a:solidFill>
                  <a:schemeClr val="dk1"/>
                </a:solidFill>
              </a:rPr>
              <a:t> </a:t>
            </a:r>
            <a:r>
              <a:rPr lang="en-US" sz="2800">
                <a:solidFill>
                  <a:schemeClr val="dk1"/>
                </a:solidFill>
              </a:rPr>
              <a:t>content</a:t>
            </a:r>
            <a:r>
              <a:rPr lang="en-US" sz="2800">
                <a:solidFill>
                  <a:schemeClr val="dk1"/>
                </a:solidFill>
              </a:rPr>
              <a:t> and users</a:t>
            </a:r>
            <a:endParaRPr sz="2800">
              <a:solidFill>
                <a:schemeClr val="dk1"/>
              </a:solidFill>
            </a:endParaRPr>
          </a:p>
        </p:txBody>
      </p:sp>
      <p:sp>
        <p:nvSpPr>
          <p:cNvPr id="568" name="Google Shape;568;p67"/>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2023 23-234</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8"/>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Progress of the Proposed Project </a:t>
            </a:r>
            <a:r>
              <a:rPr lang="en-US" sz="3859"/>
              <a:t>Cont’d</a:t>
            </a:r>
            <a:endParaRPr/>
          </a:p>
        </p:txBody>
      </p:sp>
      <p:pic>
        <p:nvPicPr>
          <p:cNvPr id="575" name="Google Shape;575;p68"/>
          <p:cNvPicPr preferRelativeResize="0"/>
          <p:nvPr/>
        </p:nvPicPr>
        <p:blipFill>
          <a:blip r:embed="rId3">
            <a:alphaModFix/>
          </a:blip>
          <a:stretch>
            <a:fillRect/>
          </a:stretch>
        </p:blipFill>
        <p:spPr>
          <a:xfrm>
            <a:off x="1401004" y="1249500"/>
            <a:ext cx="9389993" cy="5456099"/>
          </a:xfrm>
          <a:prstGeom prst="rect">
            <a:avLst/>
          </a:prstGeom>
          <a:noFill/>
          <a:ln>
            <a:noFill/>
          </a:ln>
        </p:spPr>
      </p:pic>
      <p:sp>
        <p:nvSpPr>
          <p:cNvPr id="576" name="Google Shape;576;p68"/>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2023 23-234</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9"/>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200"/>
              <a:t>Progress of the Proposed Project </a:t>
            </a:r>
            <a:r>
              <a:rPr lang="en-US" sz="3659"/>
              <a:t>Cont’d</a:t>
            </a:r>
            <a:endParaRPr sz="4200"/>
          </a:p>
        </p:txBody>
      </p:sp>
      <p:pic>
        <p:nvPicPr>
          <p:cNvPr id="583" name="Google Shape;583;p69"/>
          <p:cNvPicPr preferRelativeResize="0"/>
          <p:nvPr/>
        </p:nvPicPr>
        <p:blipFill>
          <a:blip r:embed="rId3">
            <a:alphaModFix/>
          </a:blip>
          <a:stretch>
            <a:fillRect/>
          </a:stretch>
        </p:blipFill>
        <p:spPr>
          <a:xfrm>
            <a:off x="6180550" y="1830350"/>
            <a:ext cx="6056750" cy="3519300"/>
          </a:xfrm>
          <a:prstGeom prst="rect">
            <a:avLst/>
          </a:prstGeom>
          <a:noFill/>
          <a:ln>
            <a:noFill/>
          </a:ln>
        </p:spPr>
      </p:pic>
      <p:pic>
        <p:nvPicPr>
          <p:cNvPr id="584" name="Google Shape;584;p69"/>
          <p:cNvPicPr preferRelativeResize="0"/>
          <p:nvPr/>
        </p:nvPicPr>
        <p:blipFill>
          <a:blip r:embed="rId4">
            <a:alphaModFix/>
          </a:blip>
          <a:stretch>
            <a:fillRect/>
          </a:stretch>
        </p:blipFill>
        <p:spPr>
          <a:xfrm>
            <a:off x="1" y="1763525"/>
            <a:ext cx="6286751" cy="3652949"/>
          </a:xfrm>
          <a:prstGeom prst="rect">
            <a:avLst/>
          </a:prstGeom>
          <a:noFill/>
          <a:ln>
            <a:noFill/>
          </a:ln>
        </p:spPr>
      </p:pic>
      <p:sp>
        <p:nvSpPr>
          <p:cNvPr id="585" name="Google Shape;585;p6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2023 23-234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0"/>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Future Implementation</a:t>
            </a:r>
            <a:endParaRPr/>
          </a:p>
        </p:txBody>
      </p:sp>
      <p:sp>
        <p:nvSpPr>
          <p:cNvPr id="592" name="Google Shape;592;p70"/>
          <p:cNvSpPr txBox="1"/>
          <p:nvPr>
            <p:ph idx="1" type="body"/>
          </p:nvPr>
        </p:nvSpPr>
        <p:spPr>
          <a:xfrm>
            <a:off x="304800" y="1819950"/>
            <a:ext cx="11684100" cy="4504800"/>
          </a:xfrm>
          <a:prstGeom prst="rect">
            <a:avLst/>
          </a:prstGeom>
        </p:spPr>
        <p:txBody>
          <a:bodyPr anchorCtr="0" anchor="t" bIns="45700" lIns="91425" spcFirstLastPara="1" rIns="91425" wrap="square" tIns="45700">
            <a:normAutofit/>
          </a:bodyPr>
          <a:lstStyle/>
          <a:p>
            <a:pPr indent="-419100" lvl="0" marL="457200" marR="0" rtl="0" algn="l">
              <a:lnSpc>
                <a:spcPct val="150000"/>
              </a:lnSpc>
              <a:spcBef>
                <a:spcPts val="360"/>
              </a:spcBef>
              <a:spcAft>
                <a:spcPts val="0"/>
              </a:spcAft>
              <a:buSzPts val="3000"/>
              <a:buChar char="❖"/>
            </a:pPr>
            <a:r>
              <a:rPr lang="en-US" sz="3000">
                <a:latin typeface="Arial"/>
                <a:ea typeface="Arial"/>
                <a:cs typeface="Arial"/>
                <a:sym typeface="Arial"/>
              </a:rPr>
              <a:t>Utilize IPFS for cloud storage</a:t>
            </a:r>
            <a:r>
              <a:rPr lang="en-US" sz="3000">
                <a:latin typeface="Arial"/>
                <a:ea typeface="Arial"/>
                <a:cs typeface="Arial"/>
                <a:sym typeface="Arial"/>
              </a:rPr>
              <a:t> </a:t>
            </a:r>
            <a:endParaRPr sz="3000">
              <a:latin typeface="Arial"/>
              <a:ea typeface="Arial"/>
              <a:cs typeface="Arial"/>
              <a:sym typeface="Arial"/>
            </a:endParaRPr>
          </a:p>
          <a:p>
            <a:pPr indent="-419100" lvl="0" marL="457200" marR="0" rtl="0" algn="l">
              <a:lnSpc>
                <a:spcPct val="150000"/>
              </a:lnSpc>
              <a:spcBef>
                <a:spcPts val="0"/>
              </a:spcBef>
              <a:spcAft>
                <a:spcPts val="0"/>
              </a:spcAft>
              <a:buSzPts val="3000"/>
              <a:buChar char="❖"/>
            </a:pPr>
            <a:r>
              <a:rPr lang="en-US" sz="3000">
                <a:latin typeface="Arial"/>
                <a:ea typeface="Arial"/>
                <a:cs typeface="Arial"/>
                <a:sym typeface="Arial"/>
              </a:rPr>
              <a:t>Verify</a:t>
            </a:r>
            <a:r>
              <a:rPr lang="en-US" sz="3000">
                <a:latin typeface="Arial"/>
                <a:ea typeface="Arial"/>
                <a:cs typeface="Arial"/>
                <a:sym typeface="Arial"/>
              </a:rPr>
              <a:t> </a:t>
            </a:r>
            <a:r>
              <a:rPr lang="en-US" sz="3000">
                <a:latin typeface="Arial"/>
                <a:ea typeface="Arial"/>
                <a:cs typeface="Arial"/>
                <a:sym typeface="Arial"/>
              </a:rPr>
              <a:t>binary objects</a:t>
            </a:r>
            <a:r>
              <a:rPr lang="en-US" sz="3000">
                <a:latin typeface="Arial"/>
                <a:ea typeface="Arial"/>
                <a:cs typeface="Arial"/>
                <a:sym typeface="Arial"/>
              </a:rPr>
              <a:t> content</a:t>
            </a:r>
            <a:endParaRPr sz="3000">
              <a:latin typeface="Arial"/>
              <a:ea typeface="Arial"/>
              <a:cs typeface="Arial"/>
              <a:sym typeface="Arial"/>
            </a:endParaRPr>
          </a:p>
          <a:p>
            <a:pPr indent="-419100" lvl="0" marL="457200" marR="0" rtl="0" algn="l">
              <a:lnSpc>
                <a:spcPct val="150000"/>
              </a:lnSpc>
              <a:spcBef>
                <a:spcPts val="0"/>
              </a:spcBef>
              <a:spcAft>
                <a:spcPts val="0"/>
              </a:spcAft>
              <a:buSzPts val="3000"/>
              <a:buChar char="❖"/>
            </a:pPr>
            <a:r>
              <a:rPr lang="en-US" sz="3000">
                <a:latin typeface="Arial"/>
                <a:ea typeface="Arial"/>
                <a:cs typeface="Arial"/>
                <a:sym typeface="Arial"/>
              </a:rPr>
              <a:t>Allow to Purge </a:t>
            </a:r>
            <a:r>
              <a:rPr lang="en-US" sz="3000">
                <a:latin typeface="Arial"/>
                <a:ea typeface="Arial"/>
                <a:cs typeface="Arial"/>
                <a:sym typeface="Arial"/>
              </a:rPr>
              <a:t>binary objects</a:t>
            </a:r>
            <a:endParaRPr sz="3000">
              <a:latin typeface="Arial"/>
              <a:ea typeface="Arial"/>
              <a:cs typeface="Arial"/>
              <a:sym typeface="Arial"/>
            </a:endParaRPr>
          </a:p>
          <a:p>
            <a:pPr indent="-419100" lvl="0" marL="457200" marR="0" rtl="0" algn="l">
              <a:lnSpc>
                <a:spcPct val="150000"/>
              </a:lnSpc>
              <a:spcBef>
                <a:spcPts val="0"/>
              </a:spcBef>
              <a:spcAft>
                <a:spcPts val="0"/>
              </a:spcAft>
              <a:buSzPts val="3000"/>
              <a:buChar char="❖"/>
            </a:pPr>
            <a:r>
              <a:rPr lang="en-US" sz="3000">
                <a:latin typeface="Arial"/>
                <a:ea typeface="Arial"/>
                <a:cs typeface="Arial"/>
                <a:sym typeface="Arial"/>
              </a:rPr>
              <a:t>Load and unit testing</a:t>
            </a:r>
            <a:endParaRPr sz="3000">
              <a:latin typeface="Arial"/>
              <a:ea typeface="Arial"/>
              <a:cs typeface="Arial"/>
              <a:sym typeface="Arial"/>
            </a:endParaRPr>
          </a:p>
        </p:txBody>
      </p:sp>
      <p:pic>
        <p:nvPicPr>
          <p:cNvPr id="593" name="Google Shape;593;p70"/>
          <p:cNvPicPr preferRelativeResize="0"/>
          <p:nvPr/>
        </p:nvPicPr>
        <p:blipFill>
          <a:blip r:embed="rId3">
            <a:alphaModFix/>
          </a:blip>
          <a:stretch>
            <a:fillRect/>
          </a:stretch>
        </p:blipFill>
        <p:spPr>
          <a:xfrm>
            <a:off x="7259150" y="3135450"/>
            <a:ext cx="4490276" cy="2994975"/>
          </a:xfrm>
          <a:prstGeom prst="rect">
            <a:avLst/>
          </a:prstGeom>
          <a:noFill/>
          <a:ln>
            <a:noFill/>
          </a:ln>
        </p:spPr>
      </p:pic>
      <p:sp>
        <p:nvSpPr>
          <p:cNvPr id="594" name="Google Shape;594;p7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2023 23-234</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1"/>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Completion Of The Project</a:t>
            </a:r>
            <a:endParaRPr/>
          </a:p>
        </p:txBody>
      </p:sp>
      <p:sp>
        <p:nvSpPr>
          <p:cNvPr id="600" name="Google Shape;600;p7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pic>
        <p:nvPicPr>
          <p:cNvPr id="601" name="Google Shape;601;p71"/>
          <p:cNvPicPr preferRelativeResize="0"/>
          <p:nvPr/>
        </p:nvPicPr>
        <p:blipFill rotWithShape="1">
          <a:blip r:embed="rId3">
            <a:alphaModFix/>
          </a:blip>
          <a:srcRect b="26779" l="2248" r="0" t="2393"/>
          <a:stretch/>
        </p:blipFill>
        <p:spPr>
          <a:xfrm>
            <a:off x="1323650" y="1169400"/>
            <a:ext cx="9172600" cy="4984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2"/>
          <p:cNvSpPr txBox="1"/>
          <p:nvPr>
            <p:ph type="title"/>
          </p:nvPr>
        </p:nvSpPr>
        <p:spPr>
          <a:xfrm>
            <a:off x="76200" y="158825"/>
            <a:ext cx="10363200" cy="12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REFERENCES</a:t>
            </a:r>
            <a:endParaRPr/>
          </a:p>
        </p:txBody>
      </p:sp>
      <p:sp>
        <p:nvSpPr>
          <p:cNvPr id="607" name="Google Shape;607;p72"/>
          <p:cNvSpPr txBox="1"/>
          <p:nvPr>
            <p:ph idx="1" type="body"/>
          </p:nvPr>
        </p:nvSpPr>
        <p:spPr>
          <a:xfrm>
            <a:off x="241450" y="1093500"/>
            <a:ext cx="11250000" cy="480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[1] 	R. Schollmeier, "A definition of peer-to-peer networking for the classification of peer-to-peer architectures and applications," IEEE, 2001.</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[2] 	F. A. Alabdulwahhab, "Web 3.0: The Decentralized Web Blockchain networks and Protocol Innovation," IEEE, 2019.</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[4] 	B. Zhang and H. Wu, "A new distributed caching replacement strategy," IEEE, 2011.</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[5] 	B. P. Robert Sheldon, "7 decentralized data storage networks compared," TechTarget, 05 June 2022. [Online]. Available: https://www.techtarget.com/searchstorage/tip/Comparing-4-decentralized-data-storage-offerings.</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[6] 	F. T. Erik Daniel, "IPFS and Friends: A Qualitative Comparison of Next Generation Peer-to-Peer Data Networks," IEEE, 2022.</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[7] 	M. K. G. Newton Masinde, "Caching Structures for Distributed Data Management in P2P-based Social Networks," IEEE, Montreal, QC, Canada, 2020.</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[8] 	D. J. Tharuka Sarathchandra, "A decentralized social network architecture," IEEE, 2021.</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[9] 	M. P. B. N. S. M. a. L. I. L. Han, "SocialCDN: Caching techniques for distributed social networks," IEEE 12th International Conference, Tarragona, Spain, 2012.</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[10] 	N. K. M. a. G. K. Masinde, "Caching structures for distributed data management in P2P-based social networks," IEEE, Montreal, QC, Canada, 2020.</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[11] 	"IPFS Docs," [Online]. Available: https://docs.ipfs.tech/.</a:t>
            </a:r>
            <a:endParaRPr sz="1300">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1"/>
              </a:buClr>
              <a:buSzPts val="1100"/>
              <a:buNone/>
            </a:pPr>
            <a:r>
              <a:t/>
            </a:r>
            <a:endParaRPr sz="1300">
              <a:solidFill>
                <a:schemeClr val="dk1"/>
              </a:solidFill>
              <a:latin typeface="Arial"/>
              <a:ea typeface="Arial"/>
              <a:cs typeface="Arial"/>
              <a:sym typeface="Arial"/>
            </a:endParaRPr>
          </a:p>
        </p:txBody>
      </p:sp>
      <p:sp>
        <p:nvSpPr>
          <p:cNvPr id="608" name="Google Shape;608;p7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a:t>
            </a:r>
            <a:r>
              <a:rPr lang="en-US" sz="1800">
                <a:solidFill>
                  <a:schemeClr val="dk1"/>
                </a:solidFill>
              </a:rPr>
              <a:t>2023</a:t>
            </a:r>
            <a:r>
              <a:rPr lang="en-US" sz="1800">
                <a:solidFill>
                  <a:schemeClr val="dk1"/>
                </a:solidFill>
              </a:rPr>
              <a:t> 23-234</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3"/>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Commercialization Plan</a:t>
            </a:r>
            <a:endParaRPr/>
          </a:p>
        </p:txBody>
      </p:sp>
      <p:sp>
        <p:nvSpPr>
          <p:cNvPr id="615" name="Google Shape;615;p73"/>
          <p:cNvSpPr txBox="1"/>
          <p:nvPr>
            <p:ph idx="1" type="body"/>
          </p:nvPr>
        </p:nvSpPr>
        <p:spPr>
          <a:xfrm>
            <a:off x="304800" y="1490875"/>
            <a:ext cx="11684100" cy="4472100"/>
          </a:xfrm>
          <a:prstGeom prst="rect">
            <a:avLst/>
          </a:prstGeom>
        </p:spPr>
        <p:txBody>
          <a:bodyPr anchorCtr="0" anchor="t" bIns="45700" lIns="91425" spcFirstLastPara="1" rIns="91425" wrap="square" tIns="45700">
            <a:normAutofit fontScale="92500" lnSpcReduction="20000"/>
          </a:bodyPr>
          <a:lstStyle/>
          <a:p>
            <a:pPr indent="-334327" lvl="0" marL="457200" rtl="0" algn="l">
              <a:lnSpc>
                <a:spcPct val="150000"/>
              </a:lnSpc>
              <a:spcBef>
                <a:spcPts val="360"/>
              </a:spcBef>
              <a:spcAft>
                <a:spcPts val="0"/>
              </a:spcAft>
              <a:buSzPct val="56250"/>
              <a:buChar char="❖"/>
            </a:pPr>
            <a:r>
              <a:rPr lang="en-US">
                <a:latin typeface="Arial"/>
                <a:ea typeface="Arial"/>
                <a:cs typeface="Arial"/>
                <a:sym typeface="Arial"/>
              </a:rPr>
              <a:t>DeMedia is slated to function as an open source protocol, facilitating the creation of decentralized social media platforms that are self-hosted.</a:t>
            </a:r>
            <a:endParaRPr>
              <a:latin typeface="Arial"/>
              <a:ea typeface="Arial"/>
              <a:cs typeface="Arial"/>
              <a:sym typeface="Arial"/>
            </a:endParaRPr>
          </a:p>
          <a:p>
            <a:pPr indent="-334327" lvl="0" marL="457200" rtl="0" algn="l">
              <a:lnSpc>
                <a:spcPct val="150000"/>
              </a:lnSpc>
              <a:spcBef>
                <a:spcPts val="0"/>
              </a:spcBef>
              <a:spcAft>
                <a:spcPts val="0"/>
              </a:spcAft>
              <a:buSzPct val="56250"/>
              <a:buChar char="❖"/>
            </a:pPr>
            <a:r>
              <a:rPr lang="en-US">
                <a:latin typeface="Arial"/>
                <a:ea typeface="Arial"/>
                <a:cs typeface="Arial"/>
                <a:sym typeface="Arial"/>
              </a:rPr>
              <a:t>DeMedia will provide</a:t>
            </a:r>
            <a:endParaRPr>
              <a:latin typeface="Arial"/>
              <a:ea typeface="Arial"/>
              <a:cs typeface="Arial"/>
              <a:sym typeface="Arial"/>
            </a:endParaRPr>
          </a:p>
          <a:p>
            <a:pPr indent="-334327" lvl="1" marL="914400" rtl="0" algn="l">
              <a:lnSpc>
                <a:spcPct val="150000"/>
              </a:lnSpc>
              <a:spcBef>
                <a:spcPts val="0"/>
              </a:spcBef>
              <a:spcAft>
                <a:spcPts val="0"/>
              </a:spcAft>
              <a:buSzPct val="64285"/>
              <a:buFont typeface="Arial"/>
              <a:buChar char="➢"/>
            </a:pPr>
            <a:r>
              <a:rPr lang="en-US">
                <a:latin typeface="Arial"/>
                <a:ea typeface="Arial"/>
                <a:cs typeface="Arial"/>
                <a:sym typeface="Arial"/>
              </a:rPr>
              <a:t>A base model which can be utilized for free of charge.</a:t>
            </a:r>
            <a:endParaRPr>
              <a:latin typeface="Arial"/>
              <a:ea typeface="Arial"/>
              <a:cs typeface="Arial"/>
              <a:sym typeface="Arial"/>
            </a:endParaRPr>
          </a:p>
          <a:p>
            <a:pPr indent="-334327" lvl="1" marL="914400" rtl="0" algn="l">
              <a:lnSpc>
                <a:spcPct val="150000"/>
              </a:lnSpc>
              <a:spcBef>
                <a:spcPts val="0"/>
              </a:spcBef>
              <a:spcAft>
                <a:spcPts val="0"/>
              </a:spcAft>
              <a:buSzPct val="64285"/>
              <a:buFont typeface="Arial"/>
              <a:buChar char="➢"/>
            </a:pPr>
            <a:r>
              <a:rPr lang="en-US">
                <a:latin typeface="Arial"/>
                <a:ea typeface="Arial"/>
                <a:cs typeface="Arial"/>
                <a:sym typeface="Arial"/>
              </a:rPr>
              <a:t>Additionally 2 paid models will also available:</a:t>
            </a:r>
            <a:endParaRPr>
              <a:latin typeface="Arial"/>
              <a:ea typeface="Arial"/>
              <a:cs typeface="Arial"/>
              <a:sym typeface="Arial"/>
            </a:endParaRPr>
          </a:p>
          <a:p>
            <a:pPr indent="-334327" lvl="2" marL="1371600" rtl="0" algn="l">
              <a:lnSpc>
                <a:spcPct val="150000"/>
              </a:lnSpc>
              <a:spcBef>
                <a:spcPts val="0"/>
              </a:spcBef>
              <a:spcAft>
                <a:spcPts val="0"/>
              </a:spcAft>
              <a:buSzPct val="75000"/>
              <a:buFont typeface="Arial"/>
              <a:buChar char="■"/>
            </a:pPr>
            <a:r>
              <a:rPr lang="en-US">
                <a:latin typeface="Arial"/>
                <a:ea typeface="Arial"/>
                <a:cs typeface="Arial"/>
                <a:sym typeface="Arial"/>
              </a:rPr>
              <a:t>A membership model based on subscription, which can be governed by the host</a:t>
            </a:r>
            <a:endParaRPr>
              <a:latin typeface="Arial"/>
              <a:ea typeface="Arial"/>
              <a:cs typeface="Arial"/>
              <a:sym typeface="Arial"/>
            </a:endParaRPr>
          </a:p>
          <a:p>
            <a:pPr indent="-334327" lvl="2" marL="1371600" rtl="0" algn="l">
              <a:lnSpc>
                <a:spcPct val="150000"/>
              </a:lnSpc>
              <a:spcBef>
                <a:spcPts val="0"/>
              </a:spcBef>
              <a:spcAft>
                <a:spcPts val="0"/>
              </a:spcAft>
              <a:buSzPct val="75000"/>
              <a:buFont typeface="Arial"/>
              <a:buChar char="■"/>
            </a:pPr>
            <a:r>
              <a:rPr lang="en-US">
                <a:latin typeface="Arial"/>
                <a:ea typeface="Arial"/>
                <a:cs typeface="Arial"/>
                <a:sym typeface="Arial"/>
              </a:rPr>
              <a:t>An advertising-based revenue model that can also be governed by the host</a:t>
            </a:r>
            <a:endParaRPr>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4"/>
          <p:cNvSpPr txBox="1"/>
          <p:nvPr>
            <p:ph type="title"/>
          </p:nvPr>
        </p:nvSpPr>
        <p:spPr>
          <a:xfrm>
            <a:off x="1523187" y="3032850"/>
            <a:ext cx="34872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sz="8160"/>
              <a:t>Q &amp; A</a:t>
            </a:r>
            <a:endParaRPr sz="8160"/>
          </a:p>
        </p:txBody>
      </p:sp>
      <p:pic>
        <p:nvPicPr>
          <p:cNvPr id="622" name="Google Shape;622;p74"/>
          <p:cNvPicPr preferRelativeResize="0"/>
          <p:nvPr/>
        </p:nvPicPr>
        <p:blipFill>
          <a:blip r:embed="rId3">
            <a:alphaModFix/>
          </a:blip>
          <a:stretch>
            <a:fillRect/>
          </a:stretch>
        </p:blipFill>
        <p:spPr>
          <a:xfrm>
            <a:off x="6123012" y="686538"/>
            <a:ext cx="4545800" cy="5484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411050" y="304800"/>
            <a:ext cx="35106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3859"/>
              <a:t>Solution</a:t>
            </a:r>
            <a:endParaRPr sz="3859"/>
          </a:p>
        </p:txBody>
      </p:sp>
      <p:sp>
        <p:nvSpPr>
          <p:cNvPr id="155" name="Google Shape;155;p21"/>
          <p:cNvSpPr txBox="1"/>
          <p:nvPr>
            <p:ph idx="1" type="body"/>
          </p:nvPr>
        </p:nvSpPr>
        <p:spPr>
          <a:xfrm>
            <a:off x="411050" y="1511288"/>
            <a:ext cx="11577900" cy="1422000"/>
          </a:xfrm>
          <a:prstGeom prst="rect">
            <a:avLst/>
          </a:prstGeom>
        </p:spPr>
        <p:txBody>
          <a:bodyPr anchorCtr="0" anchor="t" bIns="45700" lIns="91425" spcFirstLastPara="1" rIns="91425" wrap="square" tIns="45700">
            <a:normAutofit/>
          </a:bodyPr>
          <a:lstStyle/>
          <a:p>
            <a:pPr indent="-406400" lvl="0" marL="457200" rtl="0" algn="l">
              <a:lnSpc>
                <a:spcPct val="15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DeMedia - a protocol that facilitates the development of decentralized social media platforms.</a:t>
            </a:r>
            <a:endParaRPr sz="2800">
              <a:solidFill>
                <a:schemeClr val="dk1"/>
              </a:solidFill>
              <a:latin typeface="Arial"/>
              <a:ea typeface="Arial"/>
              <a:cs typeface="Arial"/>
              <a:sym typeface="Arial"/>
            </a:endParaRPr>
          </a:p>
        </p:txBody>
      </p:sp>
      <p:sp>
        <p:nvSpPr>
          <p:cNvPr id="156" name="Google Shape;156;p21"/>
          <p:cNvSpPr/>
          <p:nvPr/>
        </p:nvSpPr>
        <p:spPr>
          <a:xfrm>
            <a:off x="5468100" y="4172775"/>
            <a:ext cx="1255800" cy="131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8255725" y="4894175"/>
            <a:ext cx="1108800" cy="117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8255750" y="3300075"/>
            <a:ext cx="1108800" cy="117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2827463" y="4894175"/>
            <a:ext cx="1108800" cy="117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2827450" y="3300075"/>
            <a:ext cx="1108800" cy="117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1"/>
          <p:cNvPicPr preferRelativeResize="0"/>
          <p:nvPr/>
        </p:nvPicPr>
        <p:blipFill rotWithShape="1">
          <a:blip r:embed="rId3">
            <a:alphaModFix/>
          </a:blip>
          <a:srcRect b="20068" l="23769" r="18940" t="21947"/>
          <a:stretch/>
        </p:blipFill>
        <p:spPr>
          <a:xfrm>
            <a:off x="2939113" y="3437425"/>
            <a:ext cx="885475" cy="898300"/>
          </a:xfrm>
          <a:prstGeom prst="rect">
            <a:avLst/>
          </a:prstGeom>
          <a:noFill/>
          <a:ln>
            <a:noFill/>
          </a:ln>
        </p:spPr>
      </p:pic>
      <p:pic>
        <p:nvPicPr>
          <p:cNvPr id="162" name="Google Shape;162;p21"/>
          <p:cNvPicPr preferRelativeResize="0"/>
          <p:nvPr/>
        </p:nvPicPr>
        <p:blipFill rotWithShape="1">
          <a:blip r:embed="rId4">
            <a:alphaModFix/>
          </a:blip>
          <a:srcRect b="20071" l="22830" r="19849" t="23783"/>
          <a:stretch/>
        </p:blipFill>
        <p:spPr>
          <a:xfrm>
            <a:off x="2883412" y="5011538"/>
            <a:ext cx="996900" cy="938275"/>
          </a:xfrm>
          <a:prstGeom prst="rect">
            <a:avLst/>
          </a:prstGeom>
          <a:noFill/>
          <a:ln>
            <a:noFill/>
          </a:ln>
        </p:spPr>
      </p:pic>
      <p:pic>
        <p:nvPicPr>
          <p:cNvPr id="163" name="Google Shape;163;p21"/>
          <p:cNvPicPr preferRelativeResize="0"/>
          <p:nvPr/>
        </p:nvPicPr>
        <p:blipFill rotWithShape="1">
          <a:blip r:embed="rId5">
            <a:alphaModFix/>
          </a:blip>
          <a:srcRect b="7355" l="14347" r="14695" t="9158"/>
          <a:stretch/>
        </p:blipFill>
        <p:spPr>
          <a:xfrm>
            <a:off x="5597550" y="4243125"/>
            <a:ext cx="996905" cy="1173002"/>
          </a:xfrm>
          <a:prstGeom prst="rect">
            <a:avLst/>
          </a:prstGeom>
          <a:noFill/>
          <a:ln>
            <a:noFill/>
          </a:ln>
        </p:spPr>
      </p:pic>
      <p:pic>
        <p:nvPicPr>
          <p:cNvPr id="164" name="Google Shape;164;p21"/>
          <p:cNvPicPr preferRelativeResize="0"/>
          <p:nvPr/>
        </p:nvPicPr>
        <p:blipFill rotWithShape="1">
          <a:blip r:embed="rId6">
            <a:alphaModFix/>
          </a:blip>
          <a:srcRect b="19857" l="24171" r="19100" t="22667"/>
          <a:stretch/>
        </p:blipFill>
        <p:spPr>
          <a:xfrm>
            <a:off x="8311675" y="5006702"/>
            <a:ext cx="996900" cy="947947"/>
          </a:xfrm>
          <a:prstGeom prst="rect">
            <a:avLst/>
          </a:prstGeom>
          <a:noFill/>
          <a:ln>
            <a:noFill/>
          </a:ln>
        </p:spPr>
      </p:pic>
      <p:pic>
        <p:nvPicPr>
          <p:cNvPr id="165" name="Google Shape;165;p21"/>
          <p:cNvPicPr preferRelativeResize="0"/>
          <p:nvPr/>
        </p:nvPicPr>
        <p:blipFill rotWithShape="1">
          <a:blip r:embed="rId7">
            <a:alphaModFix/>
          </a:blip>
          <a:srcRect b="21535" l="22585" r="16486" t="24380"/>
          <a:stretch/>
        </p:blipFill>
        <p:spPr>
          <a:xfrm>
            <a:off x="8311700" y="3478423"/>
            <a:ext cx="996900" cy="816304"/>
          </a:xfrm>
          <a:prstGeom prst="rect">
            <a:avLst/>
          </a:prstGeom>
          <a:noFill/>
          <a:ln>
            <a:noFill/>
          </a:ln>
        </p:spPr>
      </p:pic>
      <p:cxnSp>
        <p:nvCxnSpPr>
          <p:cNvPr id="166" name="Google Shape;166;p21"/>
          <p:cNvCxnSpPr>
            <a:stCxn id="159" idx="3"/>
            <a:endCxn id="156" idx="1"/>
          </p:cNvCxnSpPr>
          <p:nvPr/>
        </p:nvCxnSpPr>
        <p:spPr>
          <a:xfrm flipH="1" rot="10800000">
            <a:off x="3936263" y="4829675"/>
            <a:ext cx="1531800" cy="65100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21"/>
          <p:cNvCxnSpPr>
            <a:stCxn id="160" idx="3"/>
            <a:endCxn id="156" idx="1"/>
          </p:cNvCxnSpPr>
          <p:nvPr/>
        </p:nvCxnSpPr>
        <p:spPr>
          <a:xfrm>
            <a:off x="3936250" y="3886575"/>
            <a:ext cx="1531800" cy="943200"/>
          </a:xfrm>
          <a:prstGeom prst="straightConnector1">
            <a:avLst/>
          </a:prstGeom>
          <a:noFill/>
          <a:ln cap="flat" cmpd="sng" w="9525">
            <a:solidFill>
              <a:schemeClr val="dk1"/>
            </a:solidFill>
            <a:prstDash val="solid"/>
            <a:round/>
            <a:headEnd len="med" w="med" type="none"/>
            <a:tailEnd len="med" w="med" type="none"/>
          </a:ln>
        </p:spPr>
      </p:cxnSp>
      <p:cxnSp>
        <p:nvCxnSpPr>
          <p:cNvPr id="168" name="Google Shape;168;p21"/>
          <p:cNvCxnSpPr>
            <a:stCxn id="158" idx="1"/>
            <a:endCxn id="156" idx="3"/>
          </p:cNvCxnSpPr>
          <p:nvPr/>
        </p:nvCxnSpPr>
        <p:spPr>
          <a:xfrm flipH="1">
            <a:off x="6723950" y="3886575"/>
            <a:ext cx="1531800" cy="943200"/>
          </a:xfrm>
          <a:prstGeom prst="straightConnector1">
            <a:avLst/>
          </a:prstGeom>
          <a:noFill/>
          <a:ln cap="flat" cmpd="sng" w="9525">
            <a:solidFill>
              <a:schemeClr val="dk1"/>
            </a:solidFill>
            <a:prstDash val="solid"/>
            <a:round/>
            <a:headEnd len="med" w="med" type="none"/>
            <a:tailEnd len="med" w="med" type="none"/>
          </a:ln>
        </p:spPr>
      </p:cxnSp>
      <p:cxnSp>
        <p:nvCxnSpPr>
          <p:cNvPr id="169" name="Google Shape;169;p21"/>
          <p:cNvCxnSpPr>
            <a:stCxn id="156" idx="3"/>
            <a:endCxn id="157" idx="1"/>
          </p:cNvCxnSpPr>
          <p:nvPr/>
        </p:nvCxnSpPr>
        <p:spPr>
          <a:xfrm>
            <a:off x="6723900" y="4829625"/>
            <a:ext cx="1531800" cy="651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5"/>
          <p:cNvSpPr txBox="1"/>
          <p:nvPr>
            <p:ph type="title"/>
          </p:nvPr>
        </p:nvSpPr>
        <p:spPr>
          <a:xfrm>
            <a:off x="1066625" y="3032850"/>
            <a:ext cx="55998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sz="8160"/>
              <a:t>Thank You!</a:t>
            </a:r>
            <a:endParaRPr sz="8160"/>
          </a:p>
        </p:txBody>
      </p:sp>
      <p:cxnSp>
        <p:nvCxnSpPr>
          <p:cNvPr id="629" name="Google Shape;629;p75"/>
          <p:cNvCxnSpPr/>
          <p:nvPr/>
        </p:nvCxnSpPr>
        <p:spPr>
          <a:xfrm>
            <a:off x="7450461" y="1026350"/>
            <a:ext cx="0" cy="5194500"/>
          </a:xfrm>
          <a:prstGeom prst="straightConnector1">
            <a:avLst/>
          </a:prstGeom>
          <a:noFill/>
          <a:ln cap="flat" cmpd="sng" w="28575">
            <a:solidFill>
              <a:schemeClr val="dk1"/>
            </a:solidFill>
            <a:prstDash val="solid"/>
            <a:round/>
            <a:headEnd len="med" w="med" type="none"/>
            <a:tailEnd len="med" w="med" type="none"/>
          </a:ln>
        </p:spPr>
      </p:cxnSp>
      <p:pic>
        <p:nvPicPr>
          <p:cNvPr id="630" name="Google Shape;630;p75"/>
          <p:cNvPicPr preferRelativeResize="0"/>
          <p:nvPr/>
        </p:nvPicPr>
        <p:blipFill>
          <a:blip r:embed="rId3">
            <a:alphaModFix/>
          </a:blip>
          <a:stretch>
            <a:fillRect/>
          </a:stretch>
        </p:blipFill>
        <p:spPr>
          <a:xfrm>
            <a:off x="8077836" y="1450050"/>
            <a:ext cx="3248527" cy="3248527"/>
          </a:xfrm>
          <a:prstGeom prst="rect">
            <a:avLst/>
          </a:prstGeom>
          <a:noFill/>
          <a:ln>
            <a:noFill/>
          </a:ln>
        </p:spPr>
      </p:pic>
      <p:sp>
        <p:nvSpPr>
          <p:cNvPr id="631" name="Google Shape;631;p75"/>
          <p:cNvSpPr txBox="1"/>
          <p:nvPr/>
        </p:nvSpPr>
        <p:spPr>
          <a:xfrm>
            <a:off x="8719749" y="4808425"/>
            <a:ext cx="1964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2023</a:t>
            </a:r>
            <a:r>
              <a:rPr b="1" lang="en-US" sz="2400"/>
              <a:t> 23-234</a:t>
            </a:r>
            <a:endParaRPr b="1"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6"/>
          <p:cNvSpPr txBox="1"/>
          <p:nvPr>
            <p:ph type="title"/>
          </p:nvPr>
        </p:nvSpPr>
        <p:spPr>
          <a:xfrm>
            <a:off x="865636" y="3032850"/>
            <a:ext cx="63978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sz="8160"/>
              <a:t>Demo</a:t>
            </a:r>
            <a:endParaRPr sz="8160"/>
          </a:p>
        </p:txBody>
      </p:sp>
      <p:cxnSp>
        <p:nvCxnSpPr>
          <p:cNvPr id="638" name="Google Shape;638;p76"/>
          <p:cNvCxnSpPr/>
          <p:nvPr/>
        </p:nvCxnSpPr>
        <p:spPr>
          <a:xfrm>
            <a:off x="7450461" y="1026350"/>
            <a:ext cx="0" cy="5194500"/>
          </a:xfrm>
          <a:prstGeom prst="straightConnector1">
            <a:avLst/>
          </a:prstGeom>
          <a:noFill/>
          <a:ln cap="flat" cmpd="sng" w="28575">
            <a:solidFill>
              <a:schemeClr val="dk1"/>
            </a:solidFill>
            <a:prstDash val="solid"/>
            <a:round/>
            <a:headEnd len="med" w="med" type="none"/>
            <a:tailEnd len="med" w="med" type="none"/>
          </a:ln>
        </p:spPr>
      </p:cxnSp>
      <p:pic>
        <p:nvPicPr>
          <p:cNvPr id="639" name="Google Shape;639;p76"/>
          <p:cNvPicPr preferRelativeResize="0"/>
          <p:nvPr/>
        </p:nvPicPr>
        <p:blipFill>
          <a:blip r:embed="rId3">
            <a:alphaModFix/>
          </a:blip>
          <a:stretch>
            <a:fillRect/>
          </a:stretch>
        </p:blipFill>
        <p:spPr>
          <a:xfrm>
            <a:off x="8077836" y="1450050"/>
            <a:ext cx="3248527" cy="3248527"/>
          </a:xfrm>
          <a:prstGeom prst="rect">
            <a:avLst/>
          </a:prstGeom>
          <a:noFill/>
          <a:ln>
            <a:noFill/>
          </a:ln>
        </p:spPr>
      </p:pic>
      <p:sp>
        <p:nvSpPr>
          <p:cNvPr id="640" name="Google Shape;640;p76"/>
          <p:cNvSpPr txBox="1"/>
          <p:nvPr/>
        </p:nvSpPr>
        <p:spPr>
          <a:xfrm>
            <a:off x="8719749" y="4808425"/>
            <a:ext cx="1964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2023</a:t>
            </a:r>
            <a:r>
              <a:rPr b="1" lang="en-US" sz="2400"/>
              <a:t> 23-234</a:t>
            </a:r>
            <a:endParaRPr b="1"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304800" y="304800"/>
            <a:ext cx="10739400" cy="792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SzPts val="891"/>
              <a:buNone/>
            </a:pPr>
            <a:r>
              <a:rPr lang="en-US" sz="4800"/>
              <a:t>Objectives</a:t>
            </a:r>
            <a:endParaRPr sz="4800"/>
          </a:p>
        </p:txBody>
      </p:sp>
      <p:sp>
        <p:nvSpPr>
          <p:cNvPr id="176" name="Google Shape;176;p22"/>
          <p:cNvSpPr/>
          <p:nvPr/>
        </p:nvSpPr>
        <p:spPr>
          <a:xfrm>
            <a:off x="3428250" y="1319725"/>
            <a:ext cx="5335500" cy="149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Implement a protocol that facilitates the development of decentralized social media platforms.</a:t>
            </a:r>
            <a:endParaRPr b="1" sz="2200"/>
          </a:p>
        </p:txBody>
      </p:sp>
      <p:sp>
        <p:nvSpPr>
          <p:cNvPr id="177" name="Google Shape;177;p22"/>
          <p:cNvSpPr/>
          <p:nvPr/>
        </p:nvSpPr>
        <p:spPr>
          <a:xfrm>
            <a:off x="448900" y="3913425"/>
            <a:ext cx="2743200" cy="2066100"/>
          </a:xfrm>
          <a:prstGeom prst="rect">
            <a:avLst/>
          </a:prstGeom>
          <a:solidFill>
            <a:srgbClr val="666666"/>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2200">
                <a:solidFill>
                  <a:srgbClr val="FFFFFF"/>
                </a:solidFill>
              </a:rPr>
              <a:t>Implement a peer-to-peer</a:t>
            </a:r>
            <a:endParaRPr sz="2200">
              <a:solidFill>
                <a:srgbClr val="FFFFFF"/>
              </a:solidFill>
            </a:endParaRPr>
          </a:p>
          <a:p>
            <a:pPr indent="0" lvl="0" marL="0" marR="0" rtl="0" algn="ctr">
              <a:lnSpc>
                <a:spcPct val="100000"/>
              </a:lnSpc>
              <a:spcBef>
                <a:spcPts val="0"/>
              </a:spcBef>
              <a:spcAft>
                <a:spcPts val="0"/>
              </a:spcAft>
              <a:buClr>
                <a:schemeClr val="dk1"/>
              </a:buClr>
              <a:buSzPts val="1100"/>
              <a:buFont typeface="Arial"/>
              <a:buNone/>
            </a:pPr>
            <a:r>
              <a:rPr lang="en-US" sz="2200">
                <a:solidFill>
                  <a:srgbClr val="FFFFFF"/>
                </a:solidFill>
              </a:rPr>
              <a:t>communication protocol</a:t>
            </a:r>
            <a:endParaRPr sz="2200">
              <a:solidFill>
                <a:srgbClr val="FFFFFF"/>
              </a:solidFill>
            </a:endParaRPr>
          </a:p>
        </p:txBody>
      </p:sp>
      <p:sp>
        <p:nvSpPr>
          <p:cNvPr id="178" name="Google Shape;178;p22"/>
          <p:cNvSpPr/>
          <p:nvPr/>
        </p:nvSpPr>
        <p:spPr>
          <a:xfrm>
            <a:off x="3313800" y="3913425"/>
            <a:ext cx="2743200" cy="20661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2200"/>
              <a:t>Implement user data</a:t>
            </a:r>
            <a:endParaRPr sz="2200"/>
          </a:p>
          <a:p>
            <a:pPr indent="0" lvl="0" marL="0" marR="0" rtl="0" algn="ctr">
              <a:lnSpc>
                <a:spcPct val="100000"/>
              </a:lnSpc>
              <a:spcBef>
                <a:spcPts val="0"/>
              </a:spcBef>
              <a:spcAft>
                <a:spcPts val="0"/>
              </a:spcAft>
              <a:buClr>
                <a:schemeClr val="dk1"/>
              </a:buClr>
              <a:buSzPts val="1100"/>
              <a:buFont typeface="Arial"/>
              <a:buNone/>
            </a:pPr>
            <a:r>
              <a:rPr lang="en-US" sz="2200"/>
              <a:t>decentralization protocol</a:t>
            </a:r>
            <a:endParaRPr sz="2200"/>
          </a:p>
        </p:txBody>
      </p:sp>
      <p:sp>
        <p:nvSpPr>
          <p:cNvPr id="179" name="Google Shape;179;p22"/>
          <p:cNvSpPr/>
          <p:nvPr/>
        </p:nvSpPr>
        <p:spPr>
          <a:xfrm>
            <a:off x="6178700" y="3913425"/>
            <a:ext cx="2743200" cy="2066100"/>
          </a:xfrm>
          <a:prstGeom prst="rect">
            <a:avLst/>
          </a:prstGeom>
          <a:solidFill>
            <a:srgbClr val="666666"/>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2200">
                <a:solidFill>
                  <a:srgbClr val="FFFFFF"/>
                </a:solidFill>
              </a:rPr>
              <a:t>Implement a mechanism for</a:t>
            </a:r>
            <a:endParaRPr sz="2200">
              <a:solidFill>
                <a:srgbClr val="FFFFFF"/>
              </a:solidFill>
            </a:endParaRPr>
          </a:p>
          <a:p>
            <a:pPr indent="0" lvl="0" marL="0" marR="0" rtl="0" algn="ctr">
              <a:lnSpc>
                <a:spcPct val="100000"/>
              </a:lnSpc>
              <a:spcBef>
                <a:spcPts val="0"/>
              </a:spcBef>
              <a:spcAft>
                <a:spcPts val="0"/>
              </a:spcAft>
              <a:buClr>
                <a:schemeClr val="dk1"/>
              </a:buClr>
              <a:buSzPts val="1100"/>
              <a:buFont typeface="Arial"/>
              <a:buNone/>
            </a:pPr>
            <a:r>
              <a:rPr lang="en-US" sz="2200">
                <a:solidFill>
                  <a:srgbClr val="FFFFFF"/>
                </a:solidFill>
              </a:rPr>
              <a:t>decentralized data integrity</a:t>
            </a:r>
            <a:endParaRPr sz="2200">
              <a:solidFill>
                <a:srgbClr val="FFFFFF"/>
              </a:solidFill>
            </a:endParaRPr>
          </a:p>
        </p:txBody>
      </p:sp>
      <p:sp>
        <p:nvSpPr>
          <p:cNvPr id="180" name="Google Shape;180;p22"/>
          <p:cNvSpPr/>
          <p:nvPr/>
        </p:nvSpPr>
        <p:spPr>
          <a:xfrm>
            <a:off x="9043600" y="3913425"/>
            <a:ext cx="2743200" cy="20661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2200"/>
              <a:t>Implement a mechanism for</a:t>
            </a:r>
            <a:endParaRPr sz="2200"/>
          </a:p>
          <a:p>
            <a:pPr indent="0" lvl="0" marL="0" marR="0" rtl="0" algn="ctr">
              <a:lnSpc>
                <a:spcPct val="100000"/>
              </a:lnSpc>
              <a:spcBef>
                <a:spcPts val="0"/>
              </a:spcBef>
              <a:spcAft>
                <a:spcPts val="0"/>
              </a:spcAft>
              <a:buClr>
                <a:schemeClr val="dk1"/>
              </a:buClr>
              <a:buSzPts val="1100"/>
              <a:buFont typeface="Arial"/>
              <a:buNone/>
            </a:pPr>
            <a:r>
              <a:rPr lang="en-US" sz="2200"/>
              <a:t>decentralized </a:t>
            </a:r>
            <a:endParaRPr sz="2200"/>
          </a:p>
          <a:p>
            <a:pPr indent="0" lvl="0" marL="0" marR="0" rtl="0" algn="ctr">
              <a:lnSpc>
                <a:spcPct val="100000"/>
              </a:lnSpc>
              <a:spcBef>
                <a:spcPts val="0"/>
              </a:spcBef>
              <a:spcAft>
                <a:spcPts val="0"/>
              </a:spcAft>
              <a:buClr>
                <a:schemeClr val="dk1"/>
              </a:buClr>
              <a:buSzPts val="1100"/>
              <a:buFont typeface="Arial"/>
              <a:buNone/>
            </a:pPr>
            <a:r>
              <a:rPr lang="en-US" sz="2200"/>
              <a:t>data caching</a:t>
            </a:r>
            <a:endParaRPr sz="2200"/>
          </a:p>
        </p:txBody>
      </p:sp>
      <p:cxnSp>
        <p:nvCxnSpPr>
          <p:cNvPr id="181" name="Google Shape;181;p22"/>
          <p:cNvCxnSpPr>
            <a:stCxn id="176" idx="2"/>
            <a:endCxn id="177" idx="0"/>
          </p:cNvCxnSpPr>
          <p:nvPr/>
        </p:nvCxnSpPr>
        <p:spPr>
          <a:xfrm rot="5400000">
            <a:off x="3408000" y="1225525"/>
            <a:ext cx="1100400" cy="4275600"/>
          </a:xfrm>
          <a:prstGeom prst="bentConnector3">
            <a:avLst>
              <a:gd fmla="val 49995" name="adj1"/>
            </a:avLst>
          </a:prstGeom>
          <a:noFill/>
          <a:ln cap="flat" cmpd="sng" w="9525">
            <a:solidFill>
              <a:schemeClr val="dk1"/>
            </a:solidFill>
            <a:prstDash val="solid"/>
            <a:round/>
            <a:headEnd len="med" w="med" type="none"/>
            <a:tailEnd len="med" w="med" type="stealth"/>
          </a:ln>
        </p:spPr>
      </p:cxnSp>
      <p:cxnSp>
        <p:nvCxnSpPr>
          <p:cNvPr id="182" name="Google Shape;182;p22"/>
          <p:cNvCxnSpPr>
            <a:stCxn id="176" idx="2"/>
            <a:endCxn id="178" idx="0"/>
          </p:cNvCxnSpPr>
          <p:nvPr/>
        </p:nvCxnSpPr>
        <p:spPr>
          <a:xfrm rot="5400000">
            <a:off x="4840500" y="2658025"/>
            <a:ext cx="1100400" cy="1410600"/>
          </a:xfrm>
          <a:prstGeom prst="bentConnector3">
            <a:avLst>
              <a:gd fmla="val 49995" name="adj1"/>
            </a:avLst>
          </a:prstGeom>
          <a:noFill/>
          <a:ln cap="flat" cmpd="sng" w="9525">
            <a:solidFill>
              <a:schemeClr val="dk1"/>
            </a:solidFill>
            <a:prstDash val="solid"/>
            <a:round/>
            <a:headEnd len="med" w="med" type="none"/>
            <a:tailEnd len="med" w="med" type="stealth"/>
          </a:ln>
        </p:spPr>
      </p:cxnSp>
      <p:cxnSp>
        <p:nvCxnSpPr>
          <p:cNvPr id="183" name="Google Shape;183;p22"/>
          <p:cNvCxnSpPr>
            <a:stCxn id="176" idx="2"/>
            <a:endCxn id="179" idx="0"/>
          </p:cNvCxnSpPr>
          <p:nvPr/>
        </p:nvCxnSpPr>
        <p:spPr>
          <a:xfrm flipH="1" rot="-5400000">
            <a:off x="6273000" y="2636125"/>
            <a:ext cx="1100400" cy="1454400"/>
          </a:xfrm>
          <a:prstGeom prst="bentConnector3">
            <a:avLst>
              <a:gd fmla="val 49995" name="adj1"/>
            </a:avLst>
          </a:prstGeom>
          <a:noFill/>
          <a:ln cap="flat" cmpd="sng" w="9525">
            <a:solidFill>
              <a:schemeClr val="dk1"/>
            </a:solidFill>
            <a:prstDash val="solid"/>
            <a:round/>
            <a:headEnd len="med" w="med" type="none"/>
            <a:tailEnd len="med" w="med" type="stealth"/>
          </a:ln>
        </p:spPr>
      </p:cxnSp>
      <p:cxnSp>
        <p:nvCxnSpPr>
          <p:cNvPr id="184" name="Google Shape;184;p22"/>
          <p:cNvCxnSpPr>
            <a:stCxn id="176" idx="2"/>
            <a:endCxn id="180" idx="0"/>
          </p:cNvCxnSpPr>
          <p:nvPr/>
        </p:nvCxnSpPr>
        <p:spPr>
          <a:xfrm flipH="1" rot="-5400000">
            <a:off x="7705350" y="1203775"/>
            <a:ext cx="1100400" cy="4319100"/>
          </a:xfrm>
          <a:prstGeom prst="bentConnector3">
            <a:avLst>
              <a:gd fmla="val 49995" name="adj1"/>
            </a:avLst>
          </a:prstGeom>
          <a:noFill/>
          <a:ln cap="flat" cmpd="sng" w="9525">
            <a:solidFill>
              <a:schemeClr val="dk1"/>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3859"/>
              <a:t>Overall System Architecture</a:t>
            </a:r>
            <a:endParaRPr sz="3859"/>
          </a:p>
        </p:txBody>
      </p:sp>
      <p:pic>
        <p:nvPicPr>
          <p:cNvPr id="191" name="Google Shape;191;p23"/>
          <p:cNvPicPr preferRelativeResize="0"/>
          <p:nvPr/>
        </p:nvPicPr>
        <p:blipFill>
          <a:blip r:embed="rId3">
            <a:alphaModFix/>
          </a:blip>
          <a:stretch>
            <a:fillRect/>
          </a:stretch>
        </p:blipFill>
        <p:spPr>
          <a:xfrm>
            <a:off x="1168025" y="1238150"/>
            <a:ext cx="9855948" cy="4905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System Integration</a:t>
            </a:r>
            <a:endParaRPr/>
          </a:p>
        </p:txBody>
      </p:sp>
      <p:sp>
        <p:nvSpPr>
          <p:cNvPr id="198" name="Google Shape;198;p24"/>
          <p:cNvSpPr txBox="1"/>
          <p:nvPr>
            <p:ph idx="1" type="body"/>
          </p:nvPr>
        </p:nvSpPr>
        <p:spPr>
          <a:xfrm>
            <a:off x="304800" y="1490875"/>
            <a:ext cx="11684100" cy="44721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360"/>
              </a:spcBef>
              <a:spcAft>
                <a:spcPts val="0"/>
              </a:spcAft>
              <a:buSzPts val="1800"/>
              <a:buChar char="❖"/>
            </a:pPr>
            <a:r>
              <a:rPr lang="en-US">
                <a:latin typeface="Arial"/>
                <a:ea typeface="Arial"/>
                <a:cs typeface="Arial"/>
                <a:sym typeface="Arial"/>
              </a:rPr>
              <a:t>DeMedia protocol consist of the </a:t>
            </a:r>
            <a:r>
              <a:rPr lang="en-US">
                <a:latin typeface="Arial"/>
                <a:ea typeface="Arial"/>
                <a:cs typeface="Arial"/>
                <a:sym typeface="Arial"/>
              </a:rPr>
              <a:t>components</a:t>
            </a:r>
            <a:r>
              <a:rPr lang="en-US">
                <a:latin typeface="Arial"/>
                <a:ea typeface="Arial"/>
                <a:cs typeface="Arial"/>
                <a:sym typeface="Arial"/>
              </a:rPr>
              <a:t> mentioned in following sections and will integrate to one protocol.</a:t>
            </a:r>
            <a:endParaRPr>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en-US">
                <a:latin typeface="Arial"/>
                <a:ea typeface="Arial"/>
                <a:cs typeface="Arial"/>
                <a:sym typeface="Arial"/>
              </a:rPr>
              <a:t>A demo social media platform is developed to demonstrate the implemented protocol. </a:t>
            </a:r>
            <a:endParaRPr>
              <a:latin typeface="Arial"/>
              <a:ea typeface="Arial"/>
              <a:cs typeface="Arial"/>
              <a:sym typeface="Arial"/>
            </a:endParaRPr>
          </a:p>
        </p:txBody>
      </p:sp>
      <p:pic>
        <p:nvPicPr>
          <p:cNvPr id="199" name="Google Shape;199;p24"/>
          <p:cNvPicPr preferRelativeResize="0"/>
          <p:nvPr/>
        </p:nvPicPr>
        <p:blipFill>
          <a:blip r:embed="rId3">
            <a:alphaModFix/>
          </a:blip>
          <a:stretch>
            <a:fillRect/>
          </a:stretch>
        </p:blipFill>
        <p:spPr>
          <a:xfrm>
            <a:off x="8209875" y="3869725"/>
            <a:ext cx="2556774" cy="2556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